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xml" ContentType="application/inkml+xml"/>
  <Override PartName="/ppt/ink/ink2.xml" ContentType="application/inkml+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3.xml" ContentType="application/inkml+xml"/>
  <Override PartName="/ppt/ink/ink4.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5.xml" ContentType="application/inkml+xml"/>
  <Override PartName="/ppt/notesSlides/notesSlide15.xml" ContentType="application/vnd.openxmlformats-officedocument.presentationml.notesSlide+xml"/>
  <Override PartName="/ppt/ink/ink6.xml" ContentType="application/inkml+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ink/ink7.xml" ContentType="application/inkml+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9"/>
  </p:notesMasterIdLst>
  <p:sldIdLst>
    <p:sldId id="256" r:id="rId2"/>
    <p:sldId id="257" r:id="rId3"/>
    <p:sldId id="259" r:id="rId4"/>
    <p:sldId id="260" r:id="rId5"/>
    <p:sldId id="280" r:id="rId6"/>
    <p:sldId id="261" r:id="rId7"/>
    <p:sldId id="262" r:id="rId8"/>
    <p:sldId id="264" r:id="rId9"/>
    <p:sldId id="265" r:id="rId10"/>
    <p:sldId id="266" r:id="rId11"/>
    <p:sldId id="267" r:id="rId12"/>
    <p:sldId id="268" r:id="rId13"/>
    <p:sldId id="269" r:id="rId14"/>
    <p:sldId id="270" r:id="rId15"/>
    <p:sldId id="284" r:id="rId16"/>
    <p:sldId id="271" r:id="rId17"/>
    <p:sldId id="272" r:id="rId18"/>
    <p:sldId id="282" r:id="rId19"/>
    <p:sldId id="273" r:id="rId20"/>
    <p:sldId id="274" r:id="rId21"/>
    <p:sldId id="275" r:id="rId22"/>
    <p:sldId id="276" r:id="rId23"/>
    <p:sldId id="279" r:id="rId24"/>
    <p:sldId id="277" r:id="rId25"/>
    <p:sldId id="278" r:id="rId26"/>
    <p:sldId id="281" r:id="rId27"/>
    <p:sldId id="285"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35" autoAdjust="0"/>
    <p:restoredTop sz="73495" autoAdjust="0"/>
  </p:normalViewPr>
  <p:slideViewPr>
    <p:cSldViewPr snapToGrid="0">
      <p:cViewPr varScale="1">
        <p:scale>
          <a:sx n="63" d="100"/>
          <a:sy n="63" d="100"/>
        </p:scale>
        <p:origin x="1310"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1-14T12:46:59.856"/>
    </inkml:context>
    <inkml:brush xml:id="br0">
      <inkml:brushProperty name="width" value="0.1" units="cm"/>
      <inkml:brushProperty name="height" value="0.1" units="cm"/>
      <inkml:brushProperty name="ignorePressure" value="1"/>
    </inkml:brush>
  </inkml:definitions>
  <inkml:trace contextRef="#ctx0" brushRef="#br0">0 1,'0'16910,"0"-16884</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1-14T12:47:00.987"/>
    </inkml:context>
    <inkml:brush xml:id="br0">
      <inkml:brushProperty name="width" value="0.1" units="cm"/>
      <inkml:brushProperty name="height" value="0.1" units="cm"/>
      <inkml:brushProperty name="ignorePressure" value="1"/>
    </inkml:brush>
  </inkml:definitions>
  <inkml:trace contextRef="#ctx0" brushRef="#br0">0 1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1-14T12:46:59.856"/>
    </inkml:context>
    <inkml:brush xml:id="br0">
      <inkml:brushProperty name="width" value="0.1" units="cm"/>
      <inkml:brushProperty name="height" value="0.1" units="cm"/>
      <inkml:brushProperty name="ignorePressure" value="1"/>
    </inkml:brush>
  </inkml:definitions>
  <inkml:trace contextRef="#ctx0" brushRef="#br0">0 1,'0'16634,"0"-16609</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1-14T12:47:00.987"/>
    </inkml:context>
    <inkml:brush xml:id="br0">
      <inkml:brushProperty name="width" value="0.1" units="cm"/>
      <inkml:brushProperty name="height" value="0.1" units="cm"/>
      <inkml:brushProperty name="ignorePressure" value="1"/>
    </inkml:brush>
  </inkml:definitions>
  <inkml:trace contextRef="#ctx0" brushRef="#br0">0 1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1-14T12:47:00.987"/>
    </inkml:context>
    <inkml:brush xml:id="br0">
      <inkml:brushProperty name="width" value="0.1" units="cm"/>
      <inkml:brushProperty name="height" value="0.1" units="cm"/>
      <inkml:brushProperty name="ignorePressure" value="1"/>
    </inkml:brush>
  </inkml:definitions>
  <inkml:trace contextRef="#ctx0" brushRef="#br0">0 1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1-14T12:47:00.987"/>
    </inkml:context>
    <inkml:brush xml:id="br0">
      <inkml:brushProperty name="width" value="0.1" units="cm"/>
      <inkml:brushProperty name="height" value="0.1" units="cm"/>
      <inkml:brushProperty name="ignorePressure" value="1"/>
    </inkml:brush>
  </inkml:definitions>
  <inkml:trace contextRef="#ctx0" brushRef="#br0">0 1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1-14T12:47:00.987"/>
    </inkml:context>
    <inkml:brush xml:id="br0">
      <inkml:brushProperty name="width" value="0.1" units="cm"/>
      <inkml:brushProperty name="height" value="0.1" units="cm"/>
      <inkml:brushProperty name="ignorePressure" value="1"/>
    </inkml:brush>
  </inkml:definitions>
  <inkml:trace contextRef="#ctx0" brushRef="#br0">0 1</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4.png>
</file>

<file path=ppt/media/image5.png>
</file>

<file path=ppt/media/image6.gif>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BEE10-98D8-4BB9-A39B-091C32EA5962}" type="datetimeFigureOut">
              <a:rPr lang="en-IN" smtClean="0"/>
              <a:t>15-01-2022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071FE-9B35-4021-B673-AB6C9CCD228F}" type="slidenum">
              <a:rPr lang="en-IN" smtClean="0"/>
              <a:t>‹#›</a:t>
            </a:fld>
            <a:endParaRPr lang="en-IN"/>
          </a:p>
        </p:txBody>
      </p:sp>
    </p:spTree>
    <p:extLst>
      <p:ext uri="{BB962C8B-B14F-4D97-AF65-F5344CB8AC3E}">
        <p14:creationId xmlns:p14="http://schemas.microsoft.com/office/powerpoint/2010/main" val="17158344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nitt.edu/"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evening to everyone present here. My name is Gokul Adethya, and I am the only member of team </a:t>
            </a:r>
            <a:r>
              <a:rPr lang="en-US" dirty="0" err="1"/>
              <a:t>FrozenWolf</a:t>
            </a:r>
            <a:r>
              <a:rPr lang="en-US" dirty="0"/>
              <a:t>. I am currently a freshman at the </a:t>
            </a:r>
            <a:r>
              <a:rPr lang="en-US" dirty="0">
                <a:hlinkClick r:id="rId3"/>
              </a:rPr>
              <a:t>National Institute of Technology Tiruchirappalli</a:t>
            </a:r>
            <a:r>
              <a:rPr lang="en-US" dirty="0"/>
              <a:t> in the Computer Science Department and I am a Deep Learning enthusiast.</a:t>
            </a:r>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1</a:t>
            </a:fld>
            <a:endParaRPr lang="en-IN"/>
          </a:p>
        </p:txBody>
      </p:sp>
    </p:spTree>
    <p:extLst>
      <p:ext uri="{BB962C8B-B14F-4D97-AF65-F5344CB8AC3E}">
        <p14:creationId xmlns:p14="http://schemas.microsoft.com/office/powerpoint/2010/main" val="24803164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 am using a pre-trained CRAFT model to predict the bounding boxes for each sentence in a scanned document.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You can see that It’s able to classify most of it correctly.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But you can also see that the main drawback with this method is that the model isn’t able to differentiate between a sentence and a paragraph in some cases. This can be avoided by fine-tuning the pre-trained CRAFT model which I haven’t done yet because of the project time constraints and lack of training set.</a:t>
            </a:r>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10</a:t>
            </a:fld>
            <a:endParaRPr lang="en-IN"/>
          </a:p>
        </p:txBody>
      </p:sp>
    </p:spTree>
    <p:extLst>
      <p:ext uri="{BB962C8B-B14F-4D97-AF65-F5344CB8AC3E}">
        <p14:creationId xmlns:p14="http://schemas.microsoft.com/office/powerpoint/2010/main" val="12636382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pPr>
            <a:r>
              <a:rPr lang="en-US" sz="1200" dirty="0">
                <a:effectLst/>
              </a:rPr>
              <a:t>I am using Faster R-CNN to classify labels. I am using regional label bounding box outputs from Faster R-CNN and CRAFT bounding box to classify the labels of the sentences by calculating the maximum Intersection Over Union (IOU) value between them.</a:t>
            </a:r>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11</a:t>
            </a:fld>
            <a:endParaRPr lang="en-IN"/>
          </a:p>
        </p:txBody>
      </p:sp>
    </p:spTree>
    <p:extLst>
      <p:ext uri="{BB962C8B-B14F-4D97-AF65-F5344CB8AC3E}">
        <p14:creationId xmlns:p14="http://schemas.microsoft.com/office/powerpoint/2010/main" val="18698479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Comparing Faster R-CNN prediction against ground truth</a:t>
            </a:r>
          </a:p>
          <a:p>
            <a:endParaRPr lang="en-US" sz="1200" dirty="0"/>
          </a:p>
          <a:p>
            <a:r>
              <a:rPr lang="en-US" sz="1200" dirty="0"/>
              <a:t>As you can see that the model’s prediction doesn’t accurately cover the entire sentence or word. To solve this problem, I am using Intersection Over Union (IOU) to find the IOU scores against every CRAFT bounding box and assign the label that has maximum IOU scores.</a:t>
            </a:r>
          </a:p>
        </p:txBody>
      </p:sp>
      <p:sp>
        <p:nvSpPr>
          <p:cNvPr id="4" name="Slide Number Placeholder 3"/>
          <p:cNvSpPr>
            <a:spLocks noGrp="1"/>
          </p:cNvSpPr>
          <p:nvPr>
            <p:ph type="sldNum" sz="quarter" idx="5"/>
          </p:nvPr>
        </p:nvSpPr>
        <p:spPr/>
        <p:txBody>
          <a:bodyPr/>
          <a:lstStyle/>
          <a:p>
            <a:fld id="{A68071FE-9B35-4021-B673-AB6C9CCD228F}" type="slidenum">
              <a:rPr lang="en-IN" smtClean="0"/>
              <a:t>12</a:t>
            </a:fld>
            <a:endParaRPr lang="en-IN"/>
          </a:p>
        </p:txBody>
      </p:sp>
    </p:spTree>
    <p:extLst>
      <p:ext uri="{BB962C8B-B14F-4D97-AF65-F5344CB8AC3E}">
        <p14:creationId xmlns:p14="http://schemas.microsoft.com/office/powerpoint/2010/main" val="1687744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Tesseract is an OCR engine with support for Unicode and the ability to recognize more than 100 languages.</a:t>
            </a:r>
          </a:p>
          <a:p>
            <a:r>
              <a:rPr lang="en-US" sz="1200" dirty="0"/>
              <a:t>I am first feeding the images of each sentence and in return, I am getting each word bounding box and the translation for the whole sentence. I am again feeding images of each word separately to get their translations.</a:t>
            </a:r>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13</a:t>
            </a:fld>
            <a:endParaRPr lang="en-IN"/>
          </a:p>
        </p:txBody>
      </p:sp>
    </p:spTree>
    <p:extLst>
      <p:ext uri="{BB962C8B-B14F-4D97-AF65-F5344CB8AC3E}">
        <p14:creationId xmlns:p14="http://schemas.microsoft.com/office/powerpoint/2010/main" val="9164841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The advantage of choosing tesseract instead of other models is its ability to translate, including special characters, and its flexibility to expand the translations to multiple languages. </a:t>
            </a:r>
          </a:p>
          <a:p>
            <a:endParaRPr lang="en-US" dirty="0"/>
          </a:p>
          <a:p>
            <a:endParaRPr lang="en-US" dirty="0"/>
          </a:p>
          <a:p>
            <a:endParaRPr lang="en-US" dirty="0"/>
          </a:p>
          <a:p>
            <a:endParaRPr lang="en-US" dirty="0"/>
          </a:p>
          <a:p>
            <a:endParaRPr lang="en-US" dirty="0"/>
          </a:p>
          <a:p>
            <a:r>
              <a:rPr lang="en-US" dirty="0" err="1"/>
              <a:t>ou</a:t>
            </a:r>
            <a:r>
              <a:rPr lang="en-US" dirty="0"/>
              <a:t> might think why not directly feed the entire document to tesseract, but as you can see here, the tesseract is wildly inaccurate in finding bounding boxes for each word. The translation accuracy also seems to decrease when an entire document is fed.</a:t>
            </a:r>
          </a:p>
          <a:p>
            <a:endParaRPr lang="en-US" dirty="0"/>
          </a:p>
          <a:p>
            <a:r>
              <a:rPr lang="en-US" dirty="0"/>
              <a:t>This is why I am iterating every sentence separately and feeding them to the tesseract model.</a:t>
            </a:r>
          </a:p>
          <a:p>
            <a:endParaRPr lang="en-US" dirty="0"/>
          </a:p>
          <a:p>
            <a:r>
              <a:rPr lang="en-US" dirty="0"/>
              <a:t>Another reason for choosing tesseract instead of other models is its ability to translate, including special characters, and its flexibility to expand the translations to multiple languages. </a:t>
            </a:r>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14</a:t>
            </a:fld>
            <a:endParaRPr lang="en-IN"/>
          </a:p>
        </p:txBody>
      </p:sp>
    </p:spTree>
    <p:extLst>
      <p:ext uri="{BB962C8B-B14F-4D97-AF65-F5344CB8AC3E}">
        <p14:creationId xmlns:p14="http://schemas.microsoft.com/office/powerpoint/2010/main" val="2371730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On the right is the image plotted with the help of the data we have till now, excluding translations (each color represents a different label). With this data, try to find which sentences are linked. You might find it nearly impossible to do without knowing the information or the text inside each sentence bounding box. This is why I am finding the translations and using them to find the key-value relations.</a:t>
            </a:r>
          </a:p>
          <a:p>
            <a:endParaRPr lang="en-US" sz="1200" dirty="0"/>
          </a:p>
          <a:p>
            <a:r>
              <a:rPr lang="en-US" sz="1200" dirty="0"/>
              <a:t>On the left is the image that is plotted based on sentences that are linked. Each relation is represented with a common color</a:t>
            </a:r>
          </a:p>
        </p:txBody>
      </p:sp>
      <p:sp>
        <p:nvSpPr>
          <p:cNvPr id="4" name="Slide Number Placeholder 3"/>
          <p:cNvSpPr>
            <a:spLocks noGrp="1"/>
          </p:cNvSpPr>
          <p:nvPr>
            <p:ph type="sldNum" sz="quarter" idx="5"/>
          </p:nvPr>
        </p:nvSpPr>
        <p:spPr/>
        <p:txBody>
          <a:bodyPr/>
          <a:lstStyle/>
          <a:p>
            <a:fld id="{A68071FE-9B35-4021-B673-AB6C9CCD228F}" type="slidenum">
              <a:rPr lang="en-IN" smtClean="0"/>
              <a:t>15</a:t>
            </a:fld>
            <a:endParaRPr lang="en-IN"/>
          </a:p>
        </p:txBody>
      </p:sp>
    </p:spTree>
    <p:extLst>
      <p:ext uri="{BB962C8B-B14F-4D97-AF65-F5344CB8AC3E}">
        <p14:creationId xmlns:p14="http://schemas.microsoft.com/office/powerpoint/2010/main" val="3343767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LSTM are a special kind of RNN, capable of learning long-term dependencies. I am combining LSTM with glove embedding layers to create the feature representation of each sentence feature output of shape 30,64 for each sentence </a:t>
            </a:r>
          </a:p>
          <a:p>
            <a:endParaRPr lang="en-US" sz="1200" dirty="0"/>
          </a:p>
          <a:p>
            <a:r>
              <a:rPr lang="en-US" sz="1200" dirty="0"/>
              <a:t>With the help of this we are able to get vector representation for each sentence </a:t>
            </a:r>
          </a:p>
          <a:p>
            <a:endParaRPr lang="en-US" sz="1200" dirty="0"/>
          </a:p>
          <a:p>
            <a:endParaRPr lang="en-US" sz="1200" dirty="0"/>
          </a:p>
          <a:p>
            <a:r>
              <a:rPr lang="en-US" sz="1200" dirty="0"/>
              <a:t>In the Siamese model , I am then combining these feature representations with the labels classified and each sentence bounding box coordinates. Then I will find the absolute difference between every two sentences and pass them to Linear layers, finally giving us the similarity score. After training, the model can reach a maximum accuracy of about 92.123 % in the public test set</a:t>
            </a:r>
          </a:p>
          <a:p>
            <a:endParaRPr lang="en-IN" dirty="0"/>
          </a:p>
          <a:p>
            <a:endParaRPr lang="en-IN" dirty="0"/>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16</a:t>
            </a:fld>
            <a:endParaRPr lang="en-IN"/>
          </a:p>
        </p:txBody>
      </p:sp>
    </p:spTree>
    <p:extLst>
      <p:ext uri="{BB962C8B-B14F-4D97-AF65-F5344CB8AC3E}">
        <p14:creationId xmlns:p14="http://schemas.microsoft.com/office/powerpoint/2010/main" val="7694341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a:t>
            </a:r>
            <a:r>
              <a:rPr lang="en-US" dirty="0" err="1"/>
              <a:t>PyTorch</a:t>
            </a:r>
            <a:r>
              <a:rPr lang="en-US" dirty="0"/>
              <a:t> summary of the LSTM + Siamese model</a:t>
            </a:r>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17</a:t>
            </a:fld>
            <a:endParaRPr lang="en-IN"/>
          </a:p>
        </p:txBody>
      </p:sp>
    </p:spTree>
    <p:extLst>
      <p:ext uri="{BB962C8B-B14F-4D97-AF65-F5344CB8AC3E}">
        <p14:creationId xmlns:p14="http://schemas.microsoft.com/office/powerpoint/2010/main" val="25155841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metrics from training</a:t>
            </a:r>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18</a:t>
            </a:fld>
            <a:endParaRPr lang="en-IN"/>
          </a:p>
        </p:txBody>
      </p:sp>
    </p:spTree>
    <p:extLst>
      <p:ext uri="{BB962C8B-B14F-4D97-AF65-F5344CB8AC3E}">
        <p14:creationId xmlns:p14="http://schemas.microsoft.com/office/powerpoint/2010/main" val="36724781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The main advantage of this model structure is that it’s highly accurate, can be expanded for multiple languages, and works even for uncategorized documents where it doesn’t need to be appropriately labeled or arranged in a structured manner. At the end of the ppt, I will show a video where we upload this flowchart as a pdf input, but it still can link and classify labels.</a:t>
            </a:r>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19</a:t>
            </a:fld>
            <a:endParaRPr lang="en-IN"/>
          </a:p>
        </p:txBody>
      </p:sp>
    </p:spTree>
    <p:extLst>
      <p:ext uri="{BB962C8B-B14F-4D97-AF65-F5344CB8AC3E}">
        <p14:creationId xmlns:p14="http://schemas.microsoft.com/office/powerpoint/2010/main" val="489209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content page, and we will be discussing these topics.</a:t>
            </a:r>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2</a:t>
            </a:fld>
            <a:endParaRPr lang="en-IN"/>
          </a:p>
        </p:txBody>
      </p:sp>
    </p:spTree>
    <p:extLst>
      <p:ext uri="{BB962C8B-B14F-4D97-AF65-F5344CB8AC3E}">
        <p14:creationId xmlns:p14="http://schemas.microsoft.com/office/powerpoint/2010/main" val="14852508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 have combined all the models and made a separate program for users to predict the target output for multiple documents locally with the option to choose the output format as FUNSD or MTX.</a:t>
            </a:r>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20</a:t>
            </a:fld>
            <a:endParaRPr lang="en-IN"/>
          </a:p>
        </p:txBody>
      </p:sp>
    </p:spTree>
    <p:extLst>
      <p:ext uri="{BB962C8B-B14F-4D97-AF65-F5344CB8AC3E}">
        <p14:creationId xmlns:p14="http://schemas.microsoft.com/office/powerpoint/2010/main" val="40252213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 have made </a:t>
            </a:r>
            <a:r>
              <a:rPr lang="en-US" sz="1200" dirty="0" err="1"/>
              <a:t>seperate</a:t>
            </a:r>
            <a:r>
              <a:rPr lang="en-US" sz="1200" dirty="0"/>
              <a:t> program to test the overall performance of the linking and label classification algorithms. </a:t>
            </a:r>
          </a:p>
          <a:p>
            <a:endParaRPr lang="en-IN" sz="1200" dirty="0"/>
          </a:p>
          <a:p>
            <a:endParaRPr lang="en-IN" sz="1200" dirty="0"/>
          </a:p>
          <a:p>
            <a:endParaRPr lang="en-IN" sz="1200" dirty="0"/>
          </a:p>
          <a:p>
            <a:endParaRPr lang="en-IN" sz="1200" dirty="0"/>
          </a:p>
          <a:p>
            <a:r>
              <a:rPr lang="en-IN" sz="1200" dirty="0"/>
              <a:t>After looking at the evaluation scores for the linking, you might ask, “Gokul, why are does it seem that accuracy, score, and other values seem to be far less than the results shown while testing the validation dataset? “. The reason is </a:t>
            </a:r>
            <a:r>
              <a:rPr lang="en-US" sz="1200" dirty="0"/>
              <a:t>that during training and testing the public test dataset, we assumed that the bounding boxes had been predicted accurately. Still, as you know, the CRAFT model cannot distinguish between paragraphs and sentences. This</a:t>
            </a:r>
            <a:r>
              <a:rPr lang="en-IN" sz="1200" dirty="0"/>
              <a:t> error is reflected here in linking. And as I mentioned before, these errors can be dramatically decreased if the CRAFT model is fine-tuned with a large dataset</a:t>
            </a:r>
          </a:p>
        </p:txBody>
      </p:sp>
      <p:sp>
        <p:nvSpPr>
          <p:cNvPr id="4" name="Slide Number Placeholder 3"/>
          <p:cNvSpPr>
            <a:spLocks noGrp="1"/>
          </p:cNvSpPr>
          <p:nvPr>
            <p:ph type="sldNum" sz="quarter" idx="5"/>
          </p:nvPr>
        </p:nvSpPr>
        <p:spPr/>
        <p:txBody>
          <a:bodyPr/>
          <a:lstStyle/>
          <a:p>
            <a:fld id="{A68071FE-9B35-4021-B673-AB6C9CCD228F}" type="slidenum">
              <a:rPr lang="en-IN" smtClean="0"/>
              <a:t>21</a:t>
            </a:fld>
            <a:endParaRPr lang="en-IN"/>
          </a:p>
        </p:txBody>
      </p:sp>
    </p:spTree>
    <p:extLst>
      <p:ext uri="{BB962C8B-B14F-4D97-AF65-F5344CB8AC3E}">
        <p14:creationId xmlns:p14="http://schemas.microsoft.com/office/powerpoint/2010/main" val="35825855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00100" lvl="1" indent="-342900">
              <a:buFont typeface="Arial" panose="020B0604020202020204" pitchFamily="34" charset="0"/>
              <a:buChar char="•"/>
            </a:pPr>
            <a:r>
              <a:rPr lang="en-US" sz="2000" dirty="0"/>
              <a:t>The website is made with the help of Bootstrap which makes the website more responsive and compatible with most of the screen sizes.</a:t>
            </a:r>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r>
              <a:rPr lang="en-US" sz="2000" dirty="0"/>
              <a:t>There is Drag and drop and progress bar features</a:t>
            </a:r>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r>
              <a:rPr lang="en-US" sz="2000" dirty="0"/>
              <a:t>User can either use the model output to annotate or start annotating from a scratch document. Annotating documents is very simple and highly flexible.</a:t>
            </a:r>
            <a:endParaRPr lang="en-US" sz="2000" b="1" dirty="0"/>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22</a:t>
            </a:fld>
            <a:endParaRPr lang="en-IN"/>
          </a:p>
        </p:txBody>
      </p:sp>
    </p:spTree>
    <p:extLst>
      <p:ext uri="{BB962C8B-B14F-4D97-AF65-F5344CB8AC3E}">
        <p14:creationId xmlns:p14="http://schemas.microsoft.com/office/powerpoint/2010/main" val="41084529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the preview of the website</a:t>
            </a:r>
          </a:p>
        </p:txBody>
      </p:sp>
      <p:sp>
        <p:nvSpPr>
          <p:cNvPr id="4" name="Slide Number Placeholder 3"/>
          <p:cNvSpPr>
            <a:spLocks noGrp="1"/>
          </p:cNvSpPr>
          <p:nvPr>
            <p:ph type="sldNum" sz="quarter" idx="5"/>
          </p:nvPr>
        </p:nvSpPr>
        <p:spPr/>
        <p:txBody>
          <a:bodyPr/>
          <a:lstStyle/>
          <a:p>
            <a:fld id="{A68071FE-9B35-4021-B673-AB6C9CCD228F}" type="slidenum">
              <a:rPr lang="en-IN" smtClean="0"/>
              <a:t>23</a:t>
            </a:fld>
            <a:endParaRPr lang="en-IN"/>
          </a:p>
        </p:txBody>
      </p:sp>
    </p:spTree>
    <p:extLst>
      <p:ext uri="{BB962C8B-B14F-4D97-AF65-F5344CB8AC3E}">
        <p14:creationId xmlns:p14="http://schemas.microsoft.com/office/powerpoint/2010/main" val="39223024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written separate scripts so that users can quickly start a locally hosted web app.</a:t>
            </a:r>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24</a:t>
            </a:fld>
            <a:endParaRPr lang="en-IN"/>
          </a:p>
        </p:txBody>
      </p:sp>
    </p:spTree>
    <p:extLst>
      <p:ext uri="{BB962C8B-B14F-4D97-AF65-F5344CB8AC3E}">
        <p14:creationId xmlns:p14="http://schemas.microsoft.com/office/powerpoint/2010/main" val="13842724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The Flask app is deployed in Azure VM using Standard B2 with ubuntu 18.04 OS. To deploy the app in VM, I have to follow the same steps I did for local deployment in the VM terminal using putty.</a:t>
            </a:r>
          </a:p>
          <a:p>
            <a:endParaRPr lang="en-IN" sz="1200" dirty="0"/>
          </a:p>
          <a:p>
            <a:endParaRPr lang="en-US" sz="1200" dirty="0"/>
          </a:p>
        </p:txBody>
      </p:sp>
      <p:sp>
        <p:nvSpPr>
          <p:cNvPr id="4" name="Slide Number Placeholder 3"/>
          <p:cNvSpPr>
            <a:spLocks noGrp="1"/>
          </p:cNvSpPr>
          <p:nvPr>
            <p:ph type="sldNum" sz="quarter" idx="5"/>
          </p:nvPr>
        </p:nvSpPr>
        <p:spPr/>
        <p:txBody>
          <a:bodyPr/>
          <a:lstStyle/>
          <a:p>
            <a:fld id="{A68071FE-9B35-4021-B673-AB6C9CCD228F}" type="slidenum">
              <a:rPr lang="en-IN" smtClean="0"/>
              <a:t>25</a:t>
            </a:fld>
            <a:endParaRPr lang="en-IN"/>
          </a:p>
        </p:txBody>
      </p:sp>
    </p:spTree>
    <p:extLst>
      <p:ext uri="{BB962C8B-B14F-4D97-AF65-F5344CB8AC3E}">
        <p14:creationId xmlns:p14="http://schemas.microsoft.com/office/powerpoint/2010/main" val="1882666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video will show how to use the website to convert the file and use the interactive annotation feature.</a:t>
            </a:r>
          </a:p>
          <a:p>
            <a:endParaRPr lang="en-US" dirty="0"/>
          </a:p>
          <a:p>
            <a:r>
              <a:rPr lang="en-US" dirty="0"/>
              <a:t>As you can see, because we are using Bootstrap, the website is more responsive and compatible with different screen sizes.</a:t>
            </a:r>
          </a:p>
          <a:p>
            <a:endParaRPr lang="en-US" dirty="0"/>
          </a:p>
          <a:p>
            <a:r>
              <a:rPr lang="en-US" dirty="0"/>
              <a:t>You can also see that the progress bar informs the user about the current model progress in the ML model pipeline.</a:t>
            </a:r>
          </a:p>
          <a:p>
            <a:endParaRPr lang="en-US" dirty="0"/>
          </a:p>
          <a:p>
            <a:r>
              <a:rPr lang="en-US" dirty="0"/>
              <a:t>Now that the conversion is complete, you can either download the output in .txt format or continue to adjust it using annotate feature</a:t>
            </a:r>
          </a:p>
          <a:p>
            <a:endParaRPr lang="en-US" dirty="0"/>
          </a:p>
          <a:p>
            <a:r>
              <a:rPr lang="en-US" dirty="0"/>
              <a:t>You can see that even though the document wasn’t orderly, it was still able to link and classify labels.</a:t>
            </a:r>
          </a:p>
          <a:p>
            <a:endParaRPr lang="en-US" dirty="0"/>
          </a:p>
          <a:p>
            <a:r>
              <a:rPr lang="en-US" dirty="0"/>
              <a:t>As you can see, the annotate features are straightforward to use and adjust almost everything in the output.</a:t>
            </a:r>
          </a:p>
          <a:p>
            <a:endParaRPr lang="en-US" dirty="0"/>
          </a:p>
          <a:p>
            <a:r>
              <a:rPr lang="en-IN" dirty="0"/>
              <a:t>User also has the option to upload documents and annotate from scratch instead of waiting for model output</a:t>
            </a:r>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26</a:t>
            </a:fld>
            <a:endParaRPr lang="en-IN"/>
          </a:p>
        </p:txBody>
      </p:sp>
    </p:spTree>
    <p:extLst>
      <p:ext uri="{BB962C8B-B14F-4D97-AF65-F5344CB8AC3E}">
        <p14:creationId xmlns:p14="http://schemas.microsoft.com/office/powerpoint/2010/main" val="22262011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27</a:t>
            </a:fld>
            <a:endParaRPr lang="en-IN"/>
          </a:p>
        </p:txBody>
      </p:sp>
    </p:spTree>
    <p:extLst>
      <p:ext uri="{BB962C8B-B14F-4D97-AF65-F5344CB8AC3E}">
        <p14:creationId xmlns:p14="http://schemas.microsoft.com/office/powerpoint/2010/main" val="327975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 have chosen to solve the key-value pair detection in document … problem. In this presentation, I will explain how I could host a live website that can convert a scanned document into editable text along with information like bounding boxes and key-value pair relations similar to the FUNSD dataset. It will also allows users to check live progress for the conversion in the ML model pipeline. The website will also allow users to adjust the model output using the annotation feature. I have also made offline code to predict the output for multiple PDF or image files with various pages in them and different programs for users to host websites locally from their PC.</a:t>
            </a:r>
            <a:br>
              <a:rPr lang="en-US" sz="1200" dirty="0"/>
            </a:br>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3</a:t>
            </a:fld>
            <a:endParaRPr lang="en-IN"/>
          </a:p>
        </p:txBody>
      </p:sp>
    </p:spTree>
    <p:extLst>
      <p:ext uri="{BB962C8B-B14F-4D97-AF65-F5344CB8AC3E}">
        <p14:creationId xmlns:p14="http://schemas.microsoft.com/office/powerpoint/2010/main" val="591258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These are the targets that we need to achieve :</a:t>
            </a:r>
          </a:p>
          <a:p>
            <a:r>
              <a:rPr lang="en-US" sz="2000" dirty="0"/>
              <a:t>Classify the phrase/fragment as ‘key,’ ‘value,’ or ‘other’ along with corresponding bounding boxes</a:t>
            </a:r>
          </a:p>
          <a:p>
            <a:r>
              <a:rPr lang="en-US" sz="2000" dirty="0"/>
              <a:t>Linking these objects</a:t>
            </a:r>
          </a:p>
          <a:p>
            <a:r>
              <a:rPr lang="en-US" sz="2000" dirty="0"/>
              <a:t>A user-friendly web app that receives scanned documents returns the output in the mentioned format</a:t>
            </a:r>
          </a:p>
          <a:p>
            <a:endParaRPr lang="en-US" sz="2000" dirty="0"/>
          </a:p>
          <a:p>
            <a:endParaRPr lang="en-US" sz="2000" dirty="0"/>
          </a:p>
          <a:p>
            <a:r>
              <a:rPr lang="en-US" sz="2000" dirty="0"/>
              <a:t>Detecting key-value Pairs in a document would involve the following:  </a:t>
            </a:r>
          </a:p>
          <a:p>
            <a:pPr marL="914400" lvl="1" indent="-457200">
              <a:buAutoNum type="arabicPeriod"/>
            </a:pPr>
            <a:r>
              <a:rPr lang="en-US" sz="2000" dirty="0"/>
              <a:t>Classify the phrase/fragment as ‘key,’ ‘value,’ or ‘other’ along with corresponding bounding boxes. </a:t>
            </a:r>
          </a:p>
          <a:p>
            <a:pPr marL="914400" lvl="1" indent="-457200">
              <a:buAutoNum type="arabicPeriod"/>
            </a:pPr>
            <a:r>
              <a:rPr lang="en-US" sz="2000" dirty="0"/>
              <a:t> Linking information of the objects, i.e., linking key to its respective value.</a:t>
            </a:r>
          </a:p>
          <a:p>
            <a:r>
              <a:rPr lang="en-US" sz="2000" dirty="0"/>
              <a:t>	3.	A user-friendly web app that receives scanned documents from the user and gives the above-mentioned information to the user in return. It should also give the user the freedom to adjust the model output in an interactive and user-friendly manner.</a:t>
            </a:r>
            <a:endParaRPr lang="en-IN" sz="2000" dirty="0"/>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4</a:t>
            </a:fld>
            <a:endParaRPr lang="en-IN"/>
          </a:p>
        </p:txBody>
      </p:sp>
    </p:spTree>
    <p:extLst>
      <p:ext uri="{BB962C8B-B14F-4D97-AF65-F5344CB8AC3E}">
        <p14:creationId xmlns:p14="http://schemas.microsoft.com/office/powerpoint/2010/main" val="35230497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1" dirty="0"/>
              <a:t>These are the dependencies and requirements that need to be installed before running the web app locally</a:t>
            </a:r>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r>
              <a:rPr lang="en-US" sz="2000" b="1" dirty="0"/>
              <a:t>DEPENDENCIES</a:t>
            </a:r>
          </a:p>
          <a:p>
            <a:pPr marL="800100" lvl="1" indent="-342900">
              <a:buFont typeface="Arial" panose="020B0604020202020204" pitchFamily="34" charset="0"/>
              <a:buChar char="•"/>
            </a:pPr>
            <a:r>
              <a:rPr lang="en-US" sz="2000" dirty="0"/>
              <a:t>tesseract-</a:t>
            </a:r>
            <a:r>
              <a:rPr lang="en-US" sz="2000" dirty="0" err="1"/>
              <a:t>ocr</a:t>
            </a:r>
            <a:endParaRPr lang="en-US" sz="2000" dirty="0"/>
          </a:p>
          <a:p>
            <a:pPr marL="800100" lvl="1" indent="-342900">
              <a:buFont typeface="Arial" panose="020B0604020202020204" pitchFamily="34" charset="0"/>
              <a:buChar char="•"/>
            </a:pPr>
            <a:r>
              <a:rPr lang="en-US" sz="2000" dirty="0" err="1"/>
              <a:t>poppler</a:t>
            </a:r>
            <a:r>
              <a:rPr lang="en-US" sz="2000" dirty="0"/>
              <a:t>-utils</a:t>
            </a:r>
          </a:p>
          <a:p>
            <a:pPr marL="342900" indent="-342900">
              <a:buFont typeface="Arial" panose="020B0604020202020204" pitchFamily="34" charset="0"/>
              <a:buChar char="•"/>
            </a:pPr>
            <a:endParaRPr lang="en-US" sz="2000" b="1" dirty="0"/>
          </a:p>
          <a:p>
            <a:r>
              <a:rPr lang="en-US" sz="2000" b="1" dirty="0"/>
              <a:t>REQUIREMENTS</a:t>
            </a:r>
          </a:p>
          <a:p>
            <a:pPr marL="800100" lvl="1" indent="-342900">
              <a:buFont typeface="Arial" panose="020B0604020202020204" pitchFamily="34" charset="0"/>
              <a:buChar char="•"/>
            </a:pPr>
            <a:r>
              <a:rPr lang="en-US" sz="2000" dirty="0"/>
              <a:t>Flask</a:t>
            </a:r>
          </a:p>
          <a:p>
            <a:pPr marL="800100" lvl="1" indent="-342900">
              <a:buFont typeface="Arial" panose="020B0604020202020204" pitchFamily="34" charset="0"/>
              <a:buChar char="•"/>
            </a:pPr>
            <a:r>
              <a:rPr lang="en-US" sz="2000" dirty="0"/>
              <a:t>pickle-</a:t>
            </a:r>
            <a:r>
              <a:rPr lang="en-US" sz="2000" dirty="0" err="1"/>
              <a:t>mixin</a:t>
            </a:r>
            <a:endParaRPr lang="en-US" sz="2000" dirty="0"/>
          </a:p>
          <a:p>
            <a:pPr marL="800100" lvl="1" indent="-342900">
              <a:buFont typeface="Arial" panose="020B0604020202020204" pitchFamily="34" charset="0"/>
              <a:buChar char="•"/>
            </a:pPr>
            <a:r>
              <a:rPr lang="en-US" sz="2000" dirty="0" err="1"/>
              <a:t>Numpy</a:t>
            </a:r>
            <a:endParaRPr lang="en-US" sz="2000" dirty="0"/>
          </a:p>
          <a:p>
            <a:pPr marL="800100" lvl="1" indent="-342900">
              <a:buFont typeface="Arial" panose="020B0604020202020204" pitchFamily="34" charset="0"/>
              <a:buChar char="•"/>
            </a:pPr>
            <a:r>
              <a:rPr lang="en-US" sz="2000" dirty="0"/>
              <a:t>Pillow</a:t>
            </a:r>
          </a:p>
          <a:p>
            <a:pPr marL="800100" lvl="1" indent="-342900">
              <a:buFont typeface="Arial" panose="020B0604020202020204" pitchFamily="34" charset="0"/>
              <a:buChar char="•"/>
            </a:pPr>
            <a:r>
              <a:rPr lang="en-US" sz="2000" dirty="0"/>
              <a:t>Regex</a:t>
            </a:r>
          </a:p>
          <a:p>
            <a:pPr marL="800100" lvl="1" indent="-342900">
              <a:buFont typeface="Arial" panose="020B0604020202020204" pitchFamily="34" charset="0"/>
              <a:buChar char="•"/>
            </a:pPr>
            <a:r>
              <a:rPr lang="en-US" sz="2000" dirty="0"/>
              <a:t>Pdf2image</a:t>
            </a:r>
          </a:p>
          <a:p>
            <a:pPr marL="800100" lvl="1" indent="-342900">
              <a:buFont typeface="Arial" panose="020B0604020202020204" pitchFamily="34" charset="0"/>
              <a:buChar char="•"/>
            </a:pPr>
            <a:r>
              <a:rPr lang="en-US" sz="2000" dirty="0" err="1"/>
              <a:t>opencv</a:t>
            </a:r>
            <a:r>
              <a:rPr lang="en-US" sz="2000" dirty="0"/>
              <a:t>-python</a:t>
            </a:r>
          </a:p>
          <a:p>
            <a:pPr marL="800100" lvl="1" indent="-342900">
              <a:buFont typeface="Arial" panose="020B0604020202020204" pitchFamily="34" charset="0"/>
              <a:buChar char="•"/>
            </a:pPr>
            <a:r>
              <a:rPr lang="en-US" sz="2000" dirty="0"/>
              <a:t>scikit-image</a:t>
            </a:r>
          </a:p>
          <a:p>
            <a:pPr marL="800100" lvl="1" indent="-342900">
              <a:buFont typeface="Arial" panose="020B0604020202020204" pitchFamily="34" charset="0"/>
              <a:buChar char="•"/>
            </a:pPr>
            <a:r>
              <a:rPr lang="en-US" sz="2000" dirty="0" err="1"/>
              <a:t>sklearn</a:t>
            </a:r>
            <a:endParaRPr lang="en-US" sz="2000" dirty="0"/>
          </a:p>
          <a:p>
            <a:pPr marL="800100" lvl="1" indent="-342900">
              <a:buFont typeface="Arial" panose="020B0604020202020204" pitchFamily="34" charset="0"/>
              <a:buChar char="•"/>
            </a:pPr>
            <a:r>
              <a:rPr lang="en-US" sz="2000" dirty="0" err="1"/>
              <a:t>Torchtorchvision</a:t>
            </a:r>
            <a:endParaRPr lang="en-US" sz="2000" dirty="0"/>
          </a:p>
          <a:p>
            <a:pPr marL="800100" lvl="1" indent="-342900">
              <a:buFont typeface="Arial" panose="020B0604020202020204" pitchFamily="34" charset="0"/>
              <a:buChar char="•"/>
            </a:pPr>
            <a:r>
              <a:rPr lang="en-US" sz="2000" dirty="0" err="1"/>
              <a:t>pytesseract</a:t>
            </a:r>
            <a:endParaRPr lang="en-US" sz="2000" b="1" dirty="0"/>
          </a:p>
          <a:p>
            <a:endParaRPr lang="en-US" sz="2000" b="1" dirty="0"/>
          </a:p>
          <a:p>
            <a:endParaRPr lang="en-US" sz="2000" b="1" dirty="0"/>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5</a:t>
            </a:fld>
            <a:endParaRPr lang="en-IN"/>
          </a:p>
        </p:txBody>
      </p:sp>
    </p:spTree>
    <p:extLst>
      <p:ext uri="{BB962C8B-B14F-4D97-AF65-F5344CB8AC3E}">
        <p14:creationId xmlns:p14="http://schemas.microsoft.com/office/powerpoint/2010/main" val="3290179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We combine CRAFT, Faster R-CNN, Tesseract, and LSTM-Siamese neural network models to create a program that gives us label classification, bounding boxes, and key-value pair linking. </a:t>
            </a:r>
          </a:p>
        </p:txBody>
      </p:sp>
      <p:sp>
        <p:nvSpPr>
          <p:cNvPr id="4" name="Slide Number Placeholder 3"/>
          <p:cNvSpPr>
            <a:spLocks noGrp="1"/>
          </p:cNvSpPr>
          <p:nvPr>
            <p:ph type="sldNum" sz="quarter" idx="5"/>
          </p:nvPr>
        </p:nvSpPr>
        <p:spPr/>
        <p:txBody>
          <a:bodyPr/>
          <a:lstStyle/>
          <a:p>
            <a:fld id="{A68071FE-9B35-4021-B673-AB6C9CCD228F}" type="slidenum">
              <a:rPr lang="en-IN" smtClean="0"/>
              <a:t>6</a:t>
            </a:fld>
            <a:endParaRPr lang="en-IN"/>
          </a:p>
        </p:txBody>
      </p:sp>
    </p:spTree>
    <p:extLst>
      <p:ext uri="{BB962C8B-B14F-4D97-AF65-F5344CB8AC3E}">
        <p14:creationId xmlns:p14="http://schemas.microsoft.com/office/powerpoint/2010/main" val="4072283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p>
          <a:p>
            <a:r>
              <a:rPr lang="en-US" sz="1200" dirty="0"/>
              <a:t>First, we are feeding the image of the scanned document into the CRAFT model, which returns bounding boxes for sentences. </a:t>
            </a:r>
          </a:p>
          <a:p>
            <a:endParaRPr lang="en-US" sz="1200" dirty="0"/>
          </a:p>
          <a:p>
            <a:r>
              <a:rPr lang="en-US" sz="1200" dirty="0"/>
              <a:t>Then we feed the image again into the Faster R-CNN model, which in return will give approximate regional bounding boxes of each label category by comparing Intersection Over Union scores against the CRAFT predictions</a:t>
            </a:r>
          </a:p>
          <a:p>
            <a:endParaRPr lang="en-US" sz="1200" dirty="0"/>
          </a:p>
          <a:p>
            <a:r>
              <a:rPr lang="en-US" sz="1200" dirty="0"/>
              <a:t>.Now we will pass each sentence image into the Tesseract model, which will give us bounding boxes of each word and translation for each word and sentence.</a:t>
            </a:r>
          </a:p>
          <a:p>
            <a:endParaRPr lang="en-US" sz="1200" dirty="0"/>
          </a:p>
          <a:p>
            <a:r>
              <a:rPr lang="en-US" sz="1200" dirty="0"/>
              <a:t> Then we will iterate every two sentences and combine the predicted translation of each sentence with a bounding box and label classification feed into Siamese Neural Network, which will give us a similarity score which we will be used to link key-value pairs.</a:t>
            </a:r>
            <a:endParaRPr lang="en-IN" sz="1200" dirty="0"/>
          </a:p>
          <a:p>
            <a:endParaRPr lang="en-IN" dirty="0"/>
          </a:p>
          <a:p>
            <a:endParaRPr lang="en-IN" dirty="0"/>
          </a:p>
          <a:p>
            <a:endParaRPr lang="en-IN" dirty="0"/>
          </a:p>
          <a:p>
            <a:endParaRPr lang="en-IN" dirty="0"/>
          </a:p>
          <a:p>
            <a:endParaRPr lang="en-IN" sz="1200" dirty="0"/>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7</a:t>
            </a:fld>
            <a:endParaRPr lang="en-IN"/>
          </a:p>
        </p:txBody>
      </p:sp>
    </p:spTree>
    <p:extLst>
      <p:ext uri="{BB962C8B-B14F-4D97-AF65-F5344CB8AC3E}">
        <p14:creationId xmlns:p14="http://schemas.microsoft.com/office/powerpoint/2010/main" val="593228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WEB APP</a:t>
            </a:r>
          </a:p>
          <a:p>
            <a:endParaRPr lang="en-US" sz="1200" b="1" dirty="0"/>
          </a:p>
          <a:p>
            <a:r>
              <a:rPr lang="en-IN" sz="1200" b="1" dirty="0"/>
              <a:t>1) BACKEND :</a:t>
            </a:r>
          </a:p>
          <a:p>
            <a:r>
              <a:rPr lang="en-IN" sz="1200" b="1" dirty="0"/>
              <a:t>	</a:t>
            </a:r>
            <a:r>
              <a:rPr lang="en-US" sz="1200" dirty="0"/>
              <a:t>I am using Flask to handle all the requests sent from the website. I am also using the pdf2image library, which uses </a:t>
            </a:r>
            <a:r>
              <a:rPr lang="en-US" sz="1200" dirty="0" err="1"/>
              <a:t>poppler</a:t>
            </a:r>
            <a:r>
              <a:rPr lang="en-US" sz="1200" dirty="0"/>
              <a:t>-utils to convert pdf files into image files to be fed into the ML model pipeline. Finally, the Flask app is deployed locally or in the Azure VM.</a:t>
            </a:r>
          </a:p>
          <a:p>
            <a:endParaRPr lang="en-IN" sz="1200" dirty="0"/>
          </a:p>
          <a:p>
            <a:r>
              <a:rPr lang="en-IN" sz="1200" b="1" dirty="0"/>
              <a:t>2) FRONTEND :</a:t>
            </a:r>
          </a:p>
          <a:p>
            <a:r>
              <a:rPr lang="en-IN" sz="1200" b="1" dirty="0"/>
              <a:t>	</a:t>
            </a:r>
            <a:r>
              <a:rPr lang="en-IN" sz="1200" dirty="0"/>
              <a:t> </a:t>
            </a:r>
            <a:r>
              <a:rPr lang="en-US" sz="1200" dirty="0"/>
              <a:t>I used Bootstrap to design a responsive website. I have added the Drag and Drop upload option along with a progress bar. I also used </a:t>
            </a:r>
            <a:r>
              <a:rPr lang="en-US" sz="1200" dirty="0" err="1"/>
              <a:t>Annotorious</a:t>
            </a:r>
            <a:r>
              <a:rPr lang="en-US" sz="1200" dirty="0"/>
              <a:t>, a </a:t>
            </a:r>
            <a:r>
              <a:rPr lang="en-US" sz="1200" dirty="0" err="1"/>
              <a:t>Javascript</a:t>
            </a:r>
            <a:r>
              <a:rPr lang="en-US" sz="1200" dirty="0"/>
              <a:t> framework, to create an interactive UI to adjust or annotate the documents.</a:t>
            </a:r>
            <a:endParaRPr lang="en-IN" sz="1200" b="1" dirty="0"/>
          </a:p>
          <a:p>
            <a:endParaRPr lang="en-IN" sz="1200" dirty="0"/>
          </a:p>
          <a:p>
            <a:endParaRPr lang="en-IN" dirty="0"/>
          </a:p>
        </p:txBody>
      </p:sp>
      <p:sp>
        <p:nvSpPr>
          <p:cNvPr id="4" name="Slide Number Placeholder 3"/>
          <p:cNvSpPr>
            <a:spLocks noGrp="1"/>
          </p:cNvSpPr>
          <p:nvPr>
            <p:ph type="sldNum" sz="quarter" idx="5"/>
          </p:nvPr>
        </p:nvSpPr>
        <p:spPr/>
        <p:txBody>
          <a:bodyPr/>
          <a:lstStyle/>
          <a:p>
            <a:fld id="{A68071FE-9B35-4021-B673-AB6C9CCD228F}" type="slidenum">
              <a:rPr lang="en-IN" smtClean="0"/>
              <a:t>8</a:t>
            </a:fld>
            <a:endParaRPr lang="en-IN"/>
          </a:p>
        </p:txBody>
      </p:sp>
    </p:spTree>
    <p:extLst>
      <p:ext uri="{BB962C8B-B14F-4D97-AF65-F5344CB8AC3E}">
        <p14:creationId xmlns:p14="http://schemas.microsoft.com/office/powerpoint/2010/main" val="627117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Character-Region Awareness For Text detection localizes the individual character regions and links the detected characters to a text instance. It is also multi-lingual, making it easier to expand the project target to multiple languages.</a:t>
            </a:r>
          </a:p>
          <a:p>
            <a:r>
              <a:rPr lang="en-US" sz="1200" dirty="0"/>
              <a:t>CRAFT adopts a fully convolutional network architecture based on VGG-16 as its backbone.</a:t>
            </a:r>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r>
              <a:rPr lang="en-US" sz="1200" dirty="0"/>
              <a:t>VGG16 is essentially the feature extracting architecture used to encode the network’s input into a particular feature representation. The decoding segment of the CRAFT network is similar to </a:t>
            </a:r>
            <a:r>
              <a:rPr lang="en-US" sz="1200" dirty="0" err="1"/>
              <a:t>UNet</a:t>
            </a:r>
            <a:r>
              <a:rPr lang="en-US" sz="1200" dirty="0"/>
              <a:t>. It has skip connections that aggregate low-level features</a:t>
            </a:r>
            <a:endParaRPr lang="en-IN" dirty="0"/>
          </a:p>
          <a:p>
            <a:endParaRPr lang="en-IN" dirty="0"/>
          </a:p>
          <a:p>
            <a:r>
              <a:rPr lang="en-US" dirty="0"/>
              <a:t>CRAFT predicts two scores for each character:</a:t>
            </a:r>
          </a:p>
          <a:p>
            <a:pPr>
              <a:buFont typeface="Arial" panose="020B0604020202020204" pitchFamily="34" charset="0"/>
              <a:buChar char="•"/>
            </a:pPr>
            <a:r>
              <a:rPr lang="en-US" b="1" dirty="0"/>
              <a:t>Region Score:</a:t>
            </a:r>
            <a:r>
              <a:rPr lang="en-US" dirty="0"/>
              <a:t> As the name suggests, it gives the region of the character. It localizes the character.</a:t>
            </a:r>
          </a:p>
          <a:p>
            <a:pPr>
              <a:buFont typeface="Arial" panose="020B0604020202020204" pitchFamily="34" charset="0"/>
              <a:buChar char="•"/>
            </a:pPr>
            <a:r>
              <a:rPr lang="en-US" b="1" dirty="0"/>
              <a:t>Affinity Score:</a:t>
            </a:r>
            <a:r>
              <a:rPr lang="en-US" dirty="0"/>
              <a:t> ‘Affinity’ is the degree to which a substance tends to combine with another. So, an affinity score merges characters into a single instance (a word).</a:t>
            </a:r>
          </a:p>
          <a:p>
            <a:r>
              <a:rPr lang="en-US" dirty="0"/>
              <a:t>CRAFT generates two maps as output: Region Level Map and Affinity Map</a:t>
            </a:r>
          </a:p>
          <a:p>
            <a:endParaRPr lang="en-IN" dirty="0"/>
          </a:p>
          <a:p>
            <a:r>
              <a:rPr lang="en-IN" dirty="0"/>
              <a:t>F</a:t>
            </a:r>
            <a:r>
              <a:rPr lang="en-US" dirty="0" err="1"/>
              <a:t>inally</a:t>
            </a:r>
            <a:r>
              <a:rPr lang="en-US" dirty="0"/>
              <a:t>, the affinity and region scores are combined to give the bounding box of each word. The coordinates are in the order:</a:t>
            </a:r>
            <a:br>
              <a:rPr lang="en-US" dirty="0"/>
            </a:br>
            <a:r>
              <a:rPr lang="en-US" dirty="0"/>
              <a:t>(left-top), (right-top) (right-bottom), (left-bottom), where each coordinate is an (x, y) pair</a:t>
            </a:r>
            <a:r>
              <a:rPr lang="en-IN" dirty="0"/>
              <a:t>.</a:t>
            </a:r>
          </a:p>
        </p:txBody>
      </p:sp>
      <p:sp>
        <p:nvSpPr>
          <p:cNvPr id="4" name="Slide Number Placeholder 3"/>
          <p:cNvSpPr>
            <a:spLocks noGrp="1"/>
          </p:cNvSpPr>
          <p:nvPr>
            <p:ph type="sldNum" sz="quarter" idx="5"/>
          </p:nvPr>
        </p:nvSpPr>
        <p:spPr/>
        <p:txBody>
          <a:bodyPr/>
          <a:lstStyle/>
          <a:p>
            <a:fld id="{A68071FE-9B35-4021-B673-AB6C9CCD228F}" type="slidenum">
              <a:rPr lang="en-IN" smtClean="0"/>
              <a:t>9</a:t>
            </a:fld>
            <a:endParaRPr lang="en-IN"/>
          </a:p>
        </p:txBody>
      </p:sp>
    </p:spTree>
    <p:extLst>
      <p:ext uri="{BB962C8B-B14F-4D97-AF65-F5344CB8AC3E}">
        <p14:creationId xmlns:p14="http://schemas.microsoft.com/office/powerpoint/2010/main" val="14351718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1/15/2022</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customXml" Target="../ink/ink2.xml"/><Relationship Id="rId5" Type="http://schemas.openxmlformats.org/officeDocument/2006/relationships/image" Target="../media/image6.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customXml" Target="../ink/ink4.xml"/><Relationship Id="rId5" Type="http://schemas.openxmlformats.org/officeDocument/2006/relationships/image" Target="../media/image9.png"/><Relationship Id="rId4" Type="http://schemas.openxmlformats.org/officeDocument/2006/relationships/customXml" Target="../ink/ink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0.png"/><Relationship Id="rId5" Type="http://schemas.openxmlformats.org/officeDocument/2006/relationships/hyperlink" Target="http://frozenwolf-ocr.westeurope.cloudapp.azure.com:5000/home" TargetMode="External"/><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31.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FrozenWolf-Cyber/OCR"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0DC4B-59A5-4ADF-8703-076DE9B05F77}"/>
              </a:ext>
            </a:extLst>
          </p:cNvPr>
          <p:cNvSpPr>
            <a:spLocks noGrp="1"/>
          </p:cNvSpPr>
          <p:nvPr>
            <p:ph type="ctrTitle"/>
          </p:nvPr>
        </p:nvSpPr>
        <p:spPr/>
        <p:txBody>
          <a:bodyPr/>
          <a:lstStyle/>
          <a:p>
            <a:r>
              <a:rPr lang="en-US" dirty="0"/>
              <a:t>Key-Value Pair Detection in Documents</a:t>
            </a:r>
            <a:endParaRPr lang="en-IN" dirty="0"/>
          </a:p>
        </p:txBody>
      </p:sp>
      <p:sp>
        <p:nvSpPr>
          <p:cNvPr id="3" name="Subtitle 2">
            <a:extLst>
              <a:ext uri="{FF2B5EF4-FFF2-40B4-BE49-F238E27FC236}">
                <a16:creationId xmlns:a16="http://schemas.microsoft.com/office/drawing/2014/main" id="{9B81380F-0FBE-4A8B-9F07-DEF80B709028}"/>
              </a:ext>
            </a:extLst>
          </p:cNvPr>
          <p:cNvSpPr>
            <a:spLocks noGrp="1"/>
          </p:cNvSpPr>
          <p:nvPr>
            <p:ph type="subTitle" idx="1"/>
          </p:nvPr>
        </p:nvSpPr>
        <p:spPr>
          <a:xfrm>
            <a:off x="3962399" y="4684182"/>
            <a:ext cx="7197726" cy="1405467"/>
          </a:xfrm>
        </p:spPr>
        <p:txBody>
          <a:bodyPr/>
          <a:lstStyle/>
          <a:p>
            <a:r>
              <a:rPr lang="en-US" dirty="0"/>
              <a:t>~ T.GOKUL ADETHYA, TEAM FROZENWOLF</a:t>
            </a:r>
            <a:endParaRPr lang="en-IN" dirty="0"/>
          </a:p>
        </p:txBody>
      </p:sp>
    </p:spTree>
    <p:extLst>
      <p:ext uri="{BB962C8B-B14F-4D97-AF65-F5344CB8AC3E}">
        <p14:creationId xmlns:p14="http://schemas.microsoft.com/office/powerpoint/2010/main" val="8125580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8AD766-75B4-4463-8406-27477006882E}"/>
              </a:ext>
            </a:extLst>
          </p:cNvPr>
          <p:cNvSpPr txBox="1"/>
          <p:nvPr/>
        </p:nvSpPr>
        <p:spPr>
          <a:xfrm>
            <a:off x="3306494" y="185076"/>
            <a:ext cx="5566592" cy="400110"/>
          </a:xfrm>
          <a:prstGeom prst="rect">
            <a:avLst/>
          </a:prstGeom>
          <a:noFill/>
        </p:spPr>
        <p:txBody>
          <a:bodyPr wrap="square" rtlCol="0">
            <a:spAutoFit/>
          </a:bodyPr>
          <a:lstStyle/>
          <a:p>
            <a:r>
              <a:rPr lang="en-US" sz="2000" dirty="0"/>
              <a:t>Comparing CRAFT prediction against ground truth</a:t>
            </a:r>
          </a:p>
        </p:txBody>
      </p:sp>
      <p:pic>
        <p:nvPicPr>
          <p:cNvPr id="7" name="Picture 6">
            <a:extLst>
              <a:ext uri="{FF2B5EF4-FFF2-40B4-BE49-F238E27FC236}">
                <a16:creationId xmlns:a16="http://schemas.microsoft.com/office/drawing/2014/main" id="{985E4736-4F05-4564-8E8A-F89DAD3B50BC}"/>
              </a:ext>
            </a:extLst>
          </p:cNvPr>
          <p:cNvPicPr>
            <a:picLocks noChangeAspect="1"/>
          </p:cNvPicPr>
          <p:nvPr/>
        </p:nvPicPr>
        <p:blipFill>
          <a:blip r:embed="rId3"/>
          <a:stretch>
            <a:fillRect/>
          </a:stretch>
        </p:blipFill>
        <p:spPr>
          <a:xfrm>
            <a:off x="1738706" y="605289"/>
            <a:ext cx="8702167" cy="6067635"/>
          </a:xfrm>
          <a:prstGeom prst="rect">
            <a:avLst/>
          </a:prstGeom>
        </p:spPr>
      </p:pic>
      <p:sp>
        <p:nvSpPr>
          <p:cNvPr id="8" name="TextBox 7">
            <a:extLst>
              <a:ext uri="{FF2B5EF4-FFF2-40B4-BE49-F238E27FC236}">
                <a16:creationId xmlns:a16="http://schemas.microsoft.com/office/drawing/2014/main" id="{5C8C833A-DF30-44BC-90E5-F1820D0085FA}"/>
              </a:ext>
            </a:extLst>
          </p:cNvPr>
          <p:cNvSpPr txBox="1"/>
          <p:nvPr/>
        </p:nvSpPr>
        <p:spPr>
          <a:xfrm>
            <a:off x="3361798" y="790847"/>
            <a:ext cx="1104900" cy="246221"/>
          </a:xfrm>
          <a:prstGeom prst="rect">
            <a:avLst/>
          </a:prstGeom>
          <a:noFill/>
        </p:spPr>
        <p:txBody>
          <a:bodyPr wrap="square" rtlCol="0">
            <a:spAutoFit/>
          </a:bodyPr>
          <a:lstStyle/>
          <a:p>
            <a:r>
              <a:rPr lang="en-US" sz="1000" b="1" dirty="0">
                <a:solidFill>
                  <a:schemeClr val="bg1"/>
                </a:solidFill>
              </a:rPr>
              <a:t>GROUND TRUTH</a:t>
            </a:r>
            <a:endParaRPr lang="en-IN" sz="1000" b="1" dirty="0">
              <a:solidFill>
                <a:schemeClr val="bg1"/>
              </a:solidFill>
            </a:endParaRPr>
          </a:p>
        </p:txBody>
      </p:sp>
      <p:sp>
        <p:nvSpPr>
          <p:cNvPr id="9" name="TextBox 8">
            <a:extLst>
              <a:ext uri="{FF2B5EF4-FFF2-40B4-BE49-F238E27FC236}">
                <a16:creationId xmlns:a16="http://schemas.microsoft.com/office/drawing/2014/main" id="{B0D5B656-D472-434A-8C03-B3354E393CE5}"/>
              </a:ext>
            </a:extLst>
          </p:cNvPr>
          <p:cNvSpPr txBox="1"/>
          <p:nvPr/>
        </p:nvSpPr>
        <p:spPr>
          <a:xfrm>
            <a:off x="7712882" y="790847"/>
            <a:ext cx="1104900" cy="246221"/>
          </a:xfrm>
          <a:prstGeom prst="rect">
            <a:avLst/>
          </a:prstGeom>
          <a:noFill/>
        </p:spPr>
        <p:txBody>
          <a:bodyPr wrap="square" rtlCol="0">
            <a:spAutoFit/>
          </a:bodyPr>
          <a:lstStyle/>
          <a:p>
            <a:r>
              <a:rPr lang="en-US" sz="1000" b="1" dirty="0">
                <a:solidFill>
                  <a:schemeClr val="bg1"/>
                </a:solidFill>
              </a:rPr>
              <a:t>PREDICTIONS</a:t>
            </a:r>
            <a:endParaRPr lang="en-IN" sz="1000" b="1" dirty="0">
              <a:solidFill>
                <a:schemeClr val="bg1"/>
              </a:solidFill>
            </a:endParaRPr>
          </a:p>
        </p:txBody>
      </p:sp>
      <mc:AlternateContent xmlns:mc="http://schemas.openxmlformats.org/markup-compatibility/2006" xmlns:p14="http://schemas.microsoft.com/office/powerpoint/2010/main">
        <mc:Choice Requires="p14">
          <p:contentPart p14:bwMode="auto" r:id="rId4">
            <p14:nvContentPartPr>
              <p14:cNvPr id="13" name="Ink 12">
                <a:extLst>
                  <a:ext uri="{FF2B5EF4-FFF2-40B4-BE49-F238E27FC236}">
                    <a16:creationId xmlns:a16="http://schemas.microsoft.com/office/drawing/2014/main" id="{1577770A-ED70-4F4F-BE82-B7B2202E141A}"/>
                  </a:ext>
                </a:extLst>
              </p14:cNvPr>
              <p14:cNvContentPartPr/>
              <p14:nvPr/>
            </p14:nvContentPartPr>
            <p14:xfrm>
              <a:off x="6089790" y="605289"/>
              <a:ext cx="360" cy="6097241"/>
            </p14:xfrm>
          </p:contentPart>
        </mc:Choice>
        <mc:Fallback xmlns="">
          <p:pic>
            <p:nvPicPr>
              <p:cNvPr id="13" name="Ink 12">
                <a:extLst>
                  <a:ext uri="{FF2B5EF4-FFF2-40B4-BE49-F238E27FC236}">
                    <a16:creationId xmlns:a16="http://schemas.microsoft.com/office/drawing/2014/main" id="{1577770A-ED70-4F4F-BE82-B7B2202E141A}"/>
                  </a:ext>
                </a:extLst>
              </p:cNvPr>
              <p:cNvPicPr/>
              <p:nvPr/>
            </p:nvPicPr>
            <p:blipFill>
              <a:blip r:embed="rId5"/>
              <a:stretch>
                <a:fillRect/>
              </a:stretch>
            </p:blipFill>
            <p:spPr>
              <a:xfrm>
                <a:off x="6071790" y="587289"/>
                <a:ext cx="36000" cy="6132881"/>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4" name="Ink 13">
                <a:extLst>
                  <a:ext uri="{FF2B5EF4-FFF2-40B4-BE49-F238E27FC236}">
                    <a16:creationId xmlns:a16="http://schemas.microsoft.com/office/drawing/2014/main" id="{ED9DC958-A530-4432-A778-3AFD7925B3CC}"/>
                  </a:ext>
                </a:extLst>
              </p14:cNvPr>
              <p14:cNvContentPartPr/>
              <p14:nvPr/>
            </p14:nvContentPartPr>
            <p14:xfrm>
              <a:off x="10261470" y="3530210"/>
              <a:ext cx="360" cy="360"/>
            </p14:xfrm>
          </p:contentPart>
        </mc:Choice>
        <mc:Fallback xmlns="">
          <p:pic>
            <p:nvPicPr>
              <p:cNvPr id="14" name="Ink 13">
                <a:extLst>
                  <a:ext uri="{FF2B5EF4-FFF2-40B4-BE49-F238E27FC236}">
                    <a16:creationId xmlns:a16="http://schemas.microsoft.com/office/drawing/2014/main" id="{ED9DC958-A530-4432-A778-3AFD7925B3CC}"/>
                  </a:ext>
                </a:extLst>
              </p:cNvPr>
              <p:cNvPicPr/>
              <p:nvPr/>
            </p:nvPicPr>
            <p:blipFill>
              <a:blip r:embed="rId7"/>
              <a:stretch>
                <a:fillRect/>
              </a:stretch>
            </p:blipFill>
            <p:spPr>
              <a:xfrm>
                <a:off x="10243470" y="3512570"/>
                <a:ext cx="36000" cy="36000"/>
              </a:xfrm>
              <a:prstGeom prst="rect">
                <a:avLst/>
              </a:prstGeom>
            </p:spPr>
          </p:pic>
        </mc:Fallback>
      </mc:AlternateContent>
    </p:spTree>
    <p:extLst>
      <p:ext uri="{BB962C8B-B14F-4D97-AF65-F5344CB8AC3E}">
        <p14:creationId xmlns:p14="http://schemas.microsoft.com/office/powerpoint/2010/main" val="1170048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8AD766-75B4-4463-8406-27477006882E}"/>
              </a:ext>
            </a:extLst>
          </p:cNvPr>
          <p:cNvSpPr txBox="1"/>
          <p:nvPr/>
        </p:nvSpPr>
        <p:spPr>
          <a:xfrm>
            <a:off x="2349500" y="474345"/>
            <a:ext cx="7493000" cy="2954655"/>
          </a:xfrm>
          <a:prstGeom prst="rect">
            <a:avLst/>
          </a:prstGeom>
          <a:noFill/>
        </p:spPr>
        <p:txBody>
          <a:bodyPr wrap="square" rtlCol="0">
            <a:spAutoFit/>
          </a:bodyPr>
          <a:lstStyle/>
          <a:p>
            <a:r>
              <a:rPr lang="en-US" sz="2600" b="1" dirty="0"/>
              <a:t>Faster R-CNN</a:t>
            </a:r>
          </a:p>
          <a:p>
            <a:endParaRPr lang="en-US" sz="2000" b="1" dirty="0"/>
          </a:p>
          <a:p>
            <a:pPr>
              <a:spcBef>
                <a:spcPts val="0"/>
              </a:spcBef>
              <a:spcAft>
                <a:spcPts val="0"/>
              </a:spcAft>
            </a:pPr>
            <a:r>
              <a:rPr lang="en-US" sz="2000" b="1" dirty="0"/>
              <a:t>	</a:t>
            </a:r>
            <a:r>
              <a:rPr lang="en-US" sz="2000" b="1" dirty="0">
                <a:effectLst/>
              </a:rPr>
              <a:t> </a:t>
            </a:r>
            <a:r>
              <a:rPr lang="en-US" sz="2000" dirty="0">
                <a:effectLst/>
              </a:rPr>
              <a:t>Faster R-CNN is a deep convolutional network used for object detection that appears to the user as a single, end-to-end, unified network. The network can accurately and quickly predict the locations of different objects. </a:t>
            </a:r>
          </a:p>
          <a:p>
            <a:pPr>
              <a:spcBef>
                <a:spcPts val="0"/>
              </a:spcBef>
              <a:spcAft>
                <a:spcPts val="0"/>
              </a:spcAft>
            </a:pPr>
            <a:r>
              <a:rPr lang="en-US" sz="2000" dirty="0">
                <a:effectLst/>
              </a:rPr>
              <a:t> 	</a:t>
            </a:r>
            <a:r>
              <a:rPr lang="en-US" sz="2000" dirty="0"/>
              <a:t>R</a:t>
            </a:r>
            <a:r>
              <a:rPr lang="en-US" sz="2000" dirty="0">
                <a:effectLst/>
              </a:rPr>
              <a:t>egional label bounding box outputs from Faster R-CNN and the CRAFT bounding box are used to classify the labels of the sentences by calculating the maximum Intersection Over Union (IOU) value.</a:t>
            </a:r>
          </a:p>
        </p:txBody>
      </p:sp>
      <p:pic>
        <p:nvPicPr>
          <p:cNvPr id="15" name="Picture 14">
            <a:extLst>
              <a:ext uri="{FF2B5EF4-FFF2-40B4-BE49-F238E27FC236}">
                <a16:creationId xmlns:a16="http://schemas.microsoft.com/office/drawing/2014/main" id="{72B658DC-3182-4F66-999E-035EADF88625}"/>
              </a:ext>
            </a:extLst>
          </p:cNvPr>
          <p:cNvPicPr>
            <a:picLocks noChangeAspect="1"/>
          </p:cNvPicPr>
          <p:nvPr/>
        </p:nvPicPr>
        <p:blipFill>
          <a:blip r:embed="rId3"/>
          <a:stretch>
            <a:fillRect/>
          </a:stretch>
        </p:blipFill>
        <p:spPr>
          <a:xfrm>
            <a:off x="4354116" y="3536950"/>
            <a:ext cx="3483768" cy="3244850"/>
          </a:xfrm>
          <a:prstGeom prst="rect">
            <a:avLst/>
          </a:prstGeom>
        </p:spPr>
      </p:pic>
    </p:spTree>
    <p:extLst>
      <p:ext uri="{BB962C8B-B14F-4D97-AF65-F5344CB8AC3E}">
        <p14:creationId xmlns:p14="http://schemas.microsoft.com/office/powerpoint/2010/main" val="481092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FEAFAC-5CE9-44B6-926D-622C03C91D3C}"/>
              </a:ext>
            </a:extLst>
          </p:cNvPr>
          <p:cNvPicPr>
            <a:picLocks noChangeAspect="1"/>
          </p:cNvPicPr>
          <p:nvPr/>
        </p:nvPicPr>
        <p:blipFill>
          <a:blip r:embed="rId3"/>
          <a:stretch>
            <a:fillRect/>
          </a:stretch>
        </p:blipFill>
        <p:spPr>
          <a:xfrm>
            <a:off x="1930170" y="704910"/>
            <a:ext cx="8316995" cy="5936539"/>
          </a:xfrm>
          <a:prstGeom prst="rect">
            <a:avLst/>
          </a:prstGeom>
        </p:spPr>
      </p:pic>
      <p:sp>
        <p:nvSpPr>
          <p:cNvPr id="5" name="TextBox 4">
            <a:extLst>
              <a:ext uri="{FF2B5EF4-FFF2-40B4-BE49-F238E27FC236}">
                <a16:creationId xmlns:a16="http://schemas.microsoft.com/office/drawing/2014/main" id="{D88AD766-75B4-4463-8406-27477006882E}"/>
              </a:ext>
            </a:extLst>
          </p:cNvPr>
          <p:cNvSpPr txBox="1"/>
          <p:nvPr/>
        </p:nvSpPr>
        <p:spPr>
          <a:xfrm>
            <a:off x="3017519" y="304800"/>
            <a:ext cx="6144542" cy="400110"/>
          </a:xfrm>
          <a:prstGeom prst="rect">
            <a:avLst/>
          </a:prstGeom>
          <a:noFill/>
        </p:spPr>
        <p:txBody>
          <a:bodyPr wrap="square" rtlCol="0">
            <a:spAutoFit/>
          </a:bodyPr>
          <a:lstStyle/>
          <a:p>
            <a:r>
              <a:rPr lang="en-US" sz="2000" dirty="0"/>
              <a:t>Comparing Faster R-CNN prediction against ground truth</a:t>
            </a:r>
          </a:p>
        </p:txBody>
      </p:sp>
      <p:sp>
        <p:nvSpPr>
          <p:cNvPr id="8" name="TextBox 7">
            <a:extLst>
              <a:ext uri="{FF2B5EF4-FFF2-40B4-BE49-F238E27FC236}">
                <a16:creationId xmlns:a16="http://schemas.microsoft.com/office/drawing/2014/main" id="{5C8C833A-DF30-44BC-90E5-F1820D0085FA}"/>
              </a:ext>
            </a:extLst>
          </p:cNvPr>
          <p:cNvSpPr txBox="1"/>
          <p:nvPr/>
        </p:nvSpPr>
        <p:spPr>
          <a:xfrm>
            <a:off x="7702194" y="777507"/>
            <a:ext cx="1104900" cy="246221"/>
          </a:xfrm>
          <a:prstGeom prst="rect">
            <a:avLst/>
          </a:prstGeom>
          <a:noFill/>
        </p:spPr>
        <p:txBody>
          <a:bodyPr wrap="square" rtlCol="0">
            <a:spAutoFit/>
          </a:bodyPr>
          <a:lstStyle/>
          <a:p>
            <a:r>
              <a:rPr lang="en-US" sz="1000" b="1" dirty="0">
                <a:solidFill>
                  <a:schemeClr val="bg1"/>
                </a:solidFill>
              </a:rPr>
              <a:t>GROUND TRUTH</a:t>
            </a:r>
            <a:endParaRPr lang="en-IN" sz="1000" b="1" dirty="0">
              <a:solidFill>
                <a:schemeClr val="bg1"/>
              </a:solidFill>
            </a:endParaRPr>
          </a:p>
        </p:txBody>
      </p:sp>
      <p:sp>
        <p:nvSpPr>
          <p:cNvPr id="9" name="TextBox 8">
            <a:extLst>
              <a:ext uri="{FF2B5EF4-FFF2-40B4-BE49-F238E27FC236}">
                <a16:creationId xmlns:a16="http://schemas.microsoft.com/office/drawing/2014/main" id="{B0D5B656-D472-434A-8C03-B3354E393CE5}"/>
              </a:ext>
            </a:extLst>
          </p:cNvPr>
          <p:cNvSpPr txBox="1"/>
          <p:nvPr/>
        </p:nvSpPr>
        <p:spPr>
          <a:xfrm>
            <a:off x="3542574" y="777508"/>
            <a:ext cx="1104900" cy="246221"/>
          </a:xfrm>
          <a:prstGeom prst="rect">
            <a:avLst/>
          </a:prstGeom>
          <a:noFill/>
        </p:spPr>
        <p:txBody>
          <a:bodyPr wrap="square" rtlCol="0">
            <a:spAutoFit/>
          </a:bodyPr>
          <a:lstStyle/>
          <a:p>
            <a:r>
              <a:rPr lang="en-US" sz="1000" b="1" dirty="0">
                <a:solidFill>
                  <a:schemeClr val="bg1"/>
                </a:solidFill>
              </a:rPr>
              <a:t>PREDICTIONS</a:t>
            </a:r>
            <a:endParaRPr lang="en-IN" sz="1000" b="1" dirty="0">
              <a:solidFill>
                <a:schemeClr val="bg1"/>
              </a:solidFill>
            </a:endParaRPr>
          </a:p>
        </p:txBody>
      </p:sp>
      <mc:AlternateContent xmlns:mc="http://schemas.openxmlformats.org/markup-compatibility/2006" xmlns:p14="http://schemas.microsoft.com/office/powerpoint/2010/main">
        <mc:Choice Requires="p14">
          <p:contentPart p14:bwMode="auto" r:id="rId4">
            <p14:nvContentPartPr>
              <p14:cNvPr id="13" name="Ink 12">
                <a:extLst>
                  <a:ext uri="{FF2B5EF4-FFF2-40B4-BE49-F238E27FC236}">
                    <a16:creationId xmlns:a16="http://schemas.microsoft.com/office/drawing/2014/main" id="{1577770A-ED70-4F4F-BE82-B7B2202E141A}"/>
                  </a:ext>
                </a:extLst>
              </p14:cNvPr>
              <p14:cNvContentPartPr/>
              <p14:nvPr/>
            </p14:nvContentPartPr>
            <p14:xfrm>
              <a:off x="6089790" y="704911"/>
              <a:ext cx="360" cy="5997620"/>
            </p14:xfrm>
          </p:contentPart>
        </mc:Choice>
        <mc:Fallback xmlns="">
          <p:pic>
            <p:nvPicPr>
              <p:cNvPr id="13" name="Ink 12">
                <a:extLst>
                  <a:ext uri="{FF2B5EF4-FFF2-40B4-BE49-F238E27FC236}">
                    <a16:creationId xmlns:a16="http://schemas.microsoft.com/office/drawing/2014/main" id="{1577770A-ED70-4F4F-BE82-B7B2202E141A}"/>
                  </a:ext>
                </a:extLst>
              </p:cNvPr>
              <p:cNvPicPr/>
              <p:nvPr/>
            </p:nvPicPr>
            <p:blipFill>
              <a:blip r:embed="rId5"/>
              <a:stretch>
                <a:fillRect/>
              </a:stretch>
            </p:blipFill>
            <p:spPr>
              <a:xfrm>
                <a:off x="6071790" y="686911"/>
                <a:ext cx="36000" cy="60332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4" name="Ink 13">
                <a:extLst>
                  <a:ext uri="{FF2B5EF4-FFF2-40B4-BE49-F238E27FC236}">
                    <a16:creationId xmlns:a16="http://schemas.microsoft.com/office/drawing/2014/main" id="{ED9DC958-A530-4432-A778-3AFD7925B3CC}"/>
                  </a:ext>
                </a:extLst>
              </p14:cNvPr>
              <p14:cNvContentPartPr/>
              <p14:nvPr/>
            </p14:nvContentPartPr>
            <p14:xfrm>
              <a:off x="10261470" y="3530210"/>
              <a:ext cx="360" cy="360"/>
            </p14:xfrm>
          </p:contentPart>
        </mc:Choice>
        <mc:Fallback xmlns="">
          <p:pic>
            <p:nvPicPr>
              <p:cNvPr id="14" name="Ink 13">
                <a:extLst>
                  <a:ext uri="{FF2B5EF4-FFF2-40B4-BE49-F238E27FC236}">
                    <a16:creationId xmlns:a16="http://schemas.microsoft.com/office/drawing/2014/main" id="{ED9DC958-A530-4432-A778-3AFD7925B3CC}"/>
                  </a:ext>
                </a:extLst>
              </p:cNvPr>
              <p:cNvPicPr/>
              <p:nvPr/>
            </p:nvPicPr>
            <p:blipFill>
              <a:blip r:embed="rId7"/>
              <a:stretch>
                <a:fillRect/>
              </a:stretch>
            </p:blipFill>
            <p:spPr>
              <a:xfrm>
                <a:off x="10243470" y="3512570"/>
                <a:ext cx="36000" cy="36000"/>
              </a:xfrm>
              <a:prstGeom prst="rect">
                <a:avLst/>
              </a:prstGeom>
            </p:spPr>
          </p:pic>
        </mc:Fallback>
      </mc:AlternateContent>
    </p:spTree>
    <p:extLst>
      <p:ext uri="{BB962C8B-B14F-4D97-AF65-F5344CB8AC3E}">
        <p14:creationId xmlns:p14="http://schemas.microsoft.com/office/powerpoint/2010/main" val="1483864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8AD766-75B4-4463-8406-27477006882E}"/>
              </a:ext>
            </a:extLst>
          </p:cNvPr>
          <p:cNvSpPr txBox="1"/>
          <p:nvPr/>
        </p:nvSpPr>
        <p:spPr>
          <a:xfrm>
            <a:off x="2349500" y="1490007"/>
            <a:ext cx="7493000" cy="3262432"/>
          </a:xfrm>
          <a:prstGeom prst="rect">
            <a:avLst/>
          </a:prstGeom>
          <a:noFill/>
        </p:spPr>
        <p:txBody>
          <a:bodyPr wrap="square" rtlCol="0">
            <a:spAutoFit/>
          </a:bodyPr>
          <a:lstStyle/>
          <a:p>
            <a:r>
              <a:rPr lang="en-US" sz="2600" b="1" dirty="0"/>
              <a:t>Tesseract</a:t>
            </a:r>
          </a:p>
          <a:p>
            <a:endParaRPr lang="en-US" sz="2000" b="1" dirty="0"/>
          </a:p>
          <a:p>
            <a:r>
              <a:rPr lang="en-US" sz="2000" b="1" dirty="0"/>
              <a:t>	</a:t>
            </a:r>
            <a:r>
              <a:rPr lang="en-US" sz="2000" dirty="0"/>
              <a:t>Tesseract is an OCR engine with support for Unicode and the ability to recognize more than 100 languages out of the box. It can be trained to recognize other languages. Tesseract module must be first installed to use it, while </a:t>
            </a:r>
            <a:r>
              <a:rPr lang="en-US" sz="2000" dirty="0" err="1"/>
              <a:t>Pytesseract</a:t>
            </a:r>
            <a:r>
              <a:rPr lang="en-US" sz="2000" dirty="0"/>
              <a:t> library is used to access it using Python.</a:t>
            </a:r>
          </a:p>
          <a:p>
            <a:r>
              <a:rPr lang="en-US" sz="2000" dirty="0"/>
              <a:t>	Image of each sentence </a:t>
            </a:r>
            <a:r>
              <a:rPr lang="en-US" sz="2000" dirty="0">
                <a:sym typeface="Wingdings" panose="05000000000000000000" pitchFamily="2" charset="2"/>
              </a:rPr>
              <a:t> Tesseract Word bounding boxes &amp; translations.</a:t>
            </a:r>
          </a:p>
          <a:p>
            <a:endParaRPr lang="en-US" sz="2000" dirty="0"/>
          </a:p>
        </p:txBody>
      </p:sp>
    </p:spTree>
    <p:extLst>
      <p:ext uri="{BB962C8B-B14F-4D97-AF65-F5344CB8AC3E}">
        <p14:creationId xmlns:p14="http://schemas.microsoft.com/office/powerpoint/2010/main" val="9556648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14" name="Ink 13">
                <a:extLst>
                  <a:ext uri="{FF2B5EF4-FFF2-40B4-BE49-F238E27FC236}">
                    <a16:creationId xmlns:a16="http://schemas.microsoft.com/office/drawing/2014/main" id="{ED9DC958-A530-4432-A778-3AFD7925B3CC}"/>
                  </a:ext>
                </a:extLst>
              </p14:cNvPr>
              <p14:cNvContentPartPr/>
              <p14:nvPr/>
            </p14:nvContentPartPr>
            <p14:xfrm>
              <a:off x="10261470" y="3530210"/>
              <a:ext cx="360" cy="360"/>
            </p14:xfrm>
          </p:contentPart>
        </mc:Choice>
        <mc:Fallback xmlns="">
          <p:pic>
            <p:nvPicPr>
              <p:cNvPr id="14" name="Ink 13">
                <a:extLst>
                  <a:ext uri="{FF2B5EF4-FFF2-40B4-BE49-F238E27FC236}">
                    <a16:creationId xmlns:a16="http://schemas.microsoft.com/office/drawing/2014/main" id="{ED9DC958-A530-4432-A778-3AFD7925B3CC}"/>
                  </a:ext>
                </a:extLst>
              </p:cNvPr>
              <p:cNvPicPr/>
              <p:nvPr/>
            </p:nvPicPr>
            <p:blipFill>
              <a:blip r:embed="rId4"/>
              <a:stretch>
                <a:fillRect/>
              </a:stretch>
            </p:blipFill>
            <p:spPr>
              <a:xfrm>
                <a:off x="10243470" y="3512210"/>
                <a:ext cx="36000" cy="36000"/>
              </a:xfrm>
              <a:prstGeom prst="rect">
                <a:avLst/>
              </a:prstGeom>
            </p:spPr>
          </p:pic>
        </mc:Fallback>
      </mc:AlternateContent>
      <p:pic>
        <p:nvPicPr>
          <p:cNvPr id="4" name="Picture 3">
            <a:extLst>
              <a:ext uri="{FF2B5EF4-FFF2-40B4-BE49-F238E27FC236}">
                <a16:creationId xmlns:a16="http://schemas.microsoft.com/office/drawing/2014/main" id="{4A8A46B3-6C43-4FD0-80C6-560364AB519A}"/>
              </a:ext>
            </a:extLst>
          </p:cNvPr>
          <p:cNvPicPr>
            <a:picLocks noChangeAspect="1"/>
          </p:cNvPicPr>
          <p:nvPr/>
        </p:nvPicPr>
        <p:blipFill>
          <a:blip r:embed="rId5"/>
          <a:stretch>
            <a:fillRect/>
          </a:stretch>
        </p:blipFill>
        <p:spPr>
          <a:xfrm>
            <a:off x="3971774" y="807747"/>
            <a:ext cx="4519083" cy="5954642"/>
          </a:xfrm>
          <a:prstGeom prst="rect">
            <a:avLst/>
          </a:prstGeom>
        </p:spPr>
      </p:pic>
      <p:pic>
        <p:nvPicPr>
          <p:cNvPr id="2050" name="Picture 2">
            <a:extLst>
              <a:ext uri="{FF2B5EF4-FFF2-40B4-BE49-F238E27FC236}">
                <a16:creationId xmlns:a16="http://schemas.microsoft.com/office/drawing/2014/main" id="{E3F0B7D0-6564-4CFE-BA6F-E59822F891C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8088" y="247468"/>
            <a:ext cx="11840646" cy="5349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3203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8AD766-75B4-4463-8406-27477006882E}"/>
              </a:ext>
            </a:extLst>
          </p:cNvPr>
          <p:cNvSpPr txBox="1"/>
          <p:nvPr/>
        </p:nvSpPr>
        <p:spPr>
          <a:xfrm>
            <a:off x="3585754" y="155469"/>
            <a:ext cx="5020492" cy="400110"/>
          </a:xfrm>
          <a:prstGeom prst="rect">
            <a:avLst/>
          </a:prstGeom>
          <a:noFill/>
        </p:spPr>
        <p:txBody>
          <a:bodyPr wrap="square" rtlCol="0">
            <a:spAutoFit/>
          </a:bodyPr>
          <a:lstStyle/>
          <a:p>
            <a:r>
              <a:rPr lang="en-US" sz="2000" b="1" dirty="0"/>
              <a:t>Why do we need each sentence translations ? </a:t>
            </a:r>
          </a:p>
        </p:txBody>
      </p:sp>
      <mc:AlternateContent xmlns:mc="http://schemas.openxmlformats.org/markup-compatibility/2006" xmlns:p14="http://schemas.microsoft.com/office/powerpoint/2010/main">
        <mc:Choice Requires="p14">
          <p:contentPart p14:bwMode="auto" r:id="rId3">
            <p14:nvContentPartPr>
              <p14:cNvPr id="14" name="Ink 13">
                <a:extLst>
                  <a:ext uri="{FF2B5EF4-FFF2-40B4-BE49-F238E27FC236}">
                    <a16:creationId xmlns:a16="http://schemas.microsoft.com/office/drawing/2014/main" id="{ED9DC958-A530-4432-A778-3AFD7925B3CC}"/>
                  </a:ext>
                </a:extLst>
              </p14:cNvPr>
              <p14:cNvContentPartPr/>
              <p14:nvPr/>
            </p14:nvContentPartPr>
            <p14:xfrm>
              <a:off x="10261470" y="3530210"/>
              <a:ext cx="360" cy="360"/>
            </p14:xfrm>
          </p:contentPart>
        </mc:Choice>
        <mc:Fallback xmlns="">
          <p:pic>
            <p:nvPicPr>
              <p:cNvPr id="14" name="Ink 13">
                <a:extLst>
                  <a:ext uri="{FF2B5EF4-FFF2-40B4-BE49-F238E27FC236}">
                    <a16:creationId xmlns:a16="http://schemas.microsoft.com/office/drawing/2014/main" id="{ED9DC958-A530-4432-A778-3AFD7925B3CC}"/>
                  </a:ext>
                </a:extLst>
              </p:cNvPr>
              <p:cNvPicPr/>
              <p:nvPr/>
            </p:nvPicPr>
            <p:blipFill>
              <a:blip r:embed="rId4"/>
              <a:stretch>
                <a:fillRect/>
              </a:stretch>
            </p:blipFill>
            <p:spPr>
              <a:xfrm>
                <a:off x="10243470" y="3512210"/>
                <a:ext cx="36000" cy="36000"/>
              </a:xfrm>
              <a:prstGeom prst="rect">
                <a:avLst/>
              </a:prstGeom>
            </p:spPr>
          </p:pic>
        </mc:Fallback>
      </mc:AlternateContent>
      <p:pic>
        <p:nvPicPr>
          <p:cNvPr id="4" name="Picture 3">
            <a:extLst>
              <a:ext uri="{FF2B5EF4-FFF2-40B4-BE49-F238E27FC236}">
                <a16:creationId xmlns:a16="http://schemas.microsoft.com/office/drawing/2014/main" id="{BCA01B21-FC7E-4506-8583-7CBBC39E03EE}"/>
              </a:ext>
            </a:extLst>
          </p:cNvPr>
          <p:cNvPicPr>
            <a:picLocks noChangeAspect="1"/>
          </p:cNvPicPr>
          <p:nvPr/>
        </p:nvPicPr>
        <p:blipFill>
          <a:blip r:embed="rId5"/>
          <a:stretch>
            <a:fillRect/>
          </a:stretch>
        </p:blipFill>
        <p:spPr>
          <a:xfrm>
            <a:off x="900779" y="603122"/>
            <a:ext cx="4674494" cy="6201199"/>
          </a:xfrm>
          <a:prstGeom prst="rect">
            <a:avLst/>
          </a:prstGeom>
        </p:spPr>
      </p:pic>
      <p:pic>
        <p:nvPicPr>
          <p:cNvPr id="7" name="Picture 6">
            <a:extLst>
              <a:ext uri="{FF2B5EF4-FFF2-40B4-BE49-F238E27FC236}">
                <a16:creationId xmlns:a16="http://schemas.microsoft.com/office/drawing/2014/main" id="{9EAB1455-99EE-46C8-ADE6-1DFE4C8C5CDC}"/>
              </a:ext>
            </a:extLst>
          </p:cNvPr>
          <p:cNvPicPr>
            <a:picLocks noChangeAspect="1"/>
          </p:cNvPicPr>
          <p:nvPr/>
        </p:nvPicPr>
        <p:blipFill>
          <a:blip r:embed="rId6"/>
          <a:stretch>
            <a:fillRect/>
          </a:stretch>
        </p:blipFill>
        <p:spPr>
          <a:xfrm>
            <a:off x="6616729" y="603122"/>
            <a:ext cx="4674495" cy="6201200"/>
          </a:xfrm>
          <a:prstGeom prst="rect">
            <a:avLst/>
          </a:prstGeom>
        </p:spPr>
      </p:pic>
    </p:spTree>
    <p:extLst>
      <p:ext uri="{BB962C8B-B14F-4D97-AF65-F5344CB8AC3E}">
        <p14:creationId xmlns:p14="http://schemas.microsoft.com/office/powerpoint/2010/main" val="1483056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8AD766-75B4-4463-8406-27477006882E}"/>
              </a:ext>
            </a:extLst>
          </p:cNvPr>
          <p:cNvSpPr txBox="1"/>
          <p:nvPr/>
        </p:nvSpPr>
        <p:spPr>
          <a:xfrm>
            <a:off x="2349500" y="112994"/>
            <a:ext cx="7493000" cy="7909858"/>
          </a:xfrm>
          <a:prstGeom prst="rect">
            <a:avLst/>
          </a:prstGeom>
          <a:noFill/>
        </p:spPr>
        <p:txBody>
          <a:bodyPr wrap="square" rtlCol="0">
            <a:spAutoFit/>
          </a:bodyPr>
          <a:lstStyle/>
          <a:p>
            <a:r>
              <a:rPr lang="en-IN" sz="2800" b="1" dirty="0"/>
              <a:t>LSTM + Siamese Neural Network :</a:t>
            </a:r>
          </a:p>
          <a:p>
            <a:endParaRPr lang="en-US" sz="2000" b="1" dirty="0"/>
          </a:p>
          <a:p>
            <a:r>
              <a:rPr lang="en-US" sz="2000" b="1" dirty="0"/>
              <a:t>	</a:t>
            </a:r>
            <a:r>
              <a:rPr lang="en-US" sz="2000" dirty="0"/>
              <a:t> Long Short Term Memory networks – usually just called “LSTMs” – are a special kind of RNN, capable of learning long-term dependencies. LSTMs are explicitly designed to avoid the long-term dependency problem. It is used alongside the </a:t>
            </a:r>
            <a:r>
              <a:rPr lang="en-US" sz="2000" dirty="0" err="1"/>
              <a:t>GloVe</a:t>
            </a:r>
            <a:r>
              <a:rPr lang="en-US" sz="2000" dirty="0"/>
              <a:t> embedding layer to get the vector representation of each sentence.</a:t>
            </a:r>
          </a:p>
          <a:p>
            <a:r>
              <a:rPr lang="en-US" sz="2000" dirty="0"/>
              <a:t>	Siamese Neural Network is a class of neural network architectures that contain two or more identical subnetworks. ‘identical’ here means they have the same configuration with the same parameters and weights. It is used to find the similarity of the inputs by comparing its feature vectors.</a:t>
            </a:r>
          </a:p>
          <a:p>
            <a:r>
              <a:rPr lang="en-US" sz="2000" dirty="0">
                <a:sym typeface="Wingdings" panose="05000000000000000000" pitchFamily="2" charset="2"/>
              </a:rPr>
              <a:t>	The bounding boxes for each sentence from the CRAFT model, sentence translation from tesseract, label classified using Faster R-CNN, and vector representation of a sentence from </a:t>
            </a:r>
            <a:r>
              <a:rPr lang="en-US" sz="2000" dirty="0" err="1">
                <a:sym typeface="Wingdings" panose="05000000000000000000" pitchFamily="2" charset="2"/>
              </a:rPr>
              <a:t>GloVe</a:t>
            </a:r>
            <a:r>
              <a:rPr lang="en-US" sz="2000" dirty="0">
                <a:sym typeface="Wingdings" panose="05000000000000000000" pitchFamily="2" charset="2"/>
              </a:rPr>
              <a:t> embedding and LSTM layers are fed into the Siamese neural network model.</a:t>
            </a:r>
            <a:endParaRPr lang="en-US" sz="2000" dirty="0"/>
          </a:p>
          <a:p>
            <a:endParaRPr lang="en-US" sz="2000" dirty="0"/>
          </a:p>
          <a:p>
            <a:r>
              <a:rPr lang="en-US" sz="2000" dirty="0">
                <a:sym typeface="Wingdings" panose="05000000000000000000" pitchFamily="2" charset="2"/>
              </a:rPr>
              <a:t>	Bounding boxes + label + translation  LSTM + Siamese Neural Network  Key-Value Linking.</a:t>
            </a:r>
          </a:p>
          <a:p>
            <a:r>
              <a:rPr lang="en-US" sz="2000" dirty="0"/>
              <a:t>	After training, the model can reach a maximum accuracy of about 92.123 % in the public test set.</a:t>
            </a:r>
          </a:p>
          <a:p>
            <a:endParaRPr lang="en-US" sz="2000" dirty="0">
              <a:sym typeface="Wingdings" panose="05000000000000000000" pitchFamily="2" charset="2"/>
            </a:endParaRPr>
          </a:p>
          <a:p>
            <a:endParaRPr lang="en-US" sz="2000" dirty="0"/>
          </a:p>
          <a:p>
            <a:endParaRPr lang="en-US" sz="2000" dirty="0"/>
          </a:p>
          <a:p>
            <a:r>
              <a:rPr lang="en-US" sz="2000" dirty="0"/>
              <a:t>	</a:t>
            </a:r>
          </a:p>
        </p:txBody>
      </p:sp>
    </p:spTree>
    <p:extLst>
      <p:ext uri="{BB962C8B-B14F-4D97-AF65-F5344CB8AC3E}">
        <p14:creationId xmlns:p14="http://schemas.microsoft.com/office/powerpoint/2010/main" val="3890714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14" name="Ink 13">
                <a:extLst>
                  <a:ext uri="{FF2B5EF4-FFF2-40B4-BE49-F238E27FC236}">
                    <a16:creationId xmlns:a16="http://schemas.microsoft.com/office/drawing/2014/main" id="{ED9DC958-A530-4432-A778-3AFD7925B3CC}"/>
                  </a:ext>
                </a:extLst>
              </p14:cNvPr>
              <p14:cNvContentPartPr/>
              <p14:nvPr/>
            </p14:nvContentPartPr>
            <p14:xfrm>
              <a:off x="10261470" y="3530210"/>
              <a:ext cx="360" cy="360"/>
            </p14:xfrm>
          </p:contentPart>
        </mc:Choice>
        <mc:Fallback xmlns="">
          <p:pic>
            <p:nvPicPr>
              <p:cNvPr id="14" name="Ink 13">
                <a:extLst>
                  <a:ext uri="{FF2B5EF4-FFF2-40B4-BE49-F238E27FC236}">
                    <a16:creationId xmlns:a16="http://schemas.microsoft.com/office/drawing/2014/main" id="{ED9DC958-A530-4432-A778-3AFD7925B3CC}"/>
                  </a:ext>
                </a:extLst>
              </p:cNvPr>
              <p:cNvPicPr/>
              <p:nvPr/>
            </p:nvPicPr>
            <p:blipFill>
              <a:blip r:embed="rId4"/>
              <a:stretch>
                <a:fillRect/>
              </a:stretch>
            </p:blipFill>
            <p:spPr>
              <a:xfrm>
                <a:off x="10243470" y="3512210"/>
                <a:ext cx="36000" cy="36000"/>
              </a:xfrm>
              <a:prstGeom prst="rect">
                <a:avLst/>
              </a:prstGeom>
            </p:spPr>
          </p:pic>
        </mc:Fallback>
      </mc:AlternateContent>
      <p:pic>
        <p:nvPicPr>
          <p:cNvPr id="6" name="Picture 5">
            <a:extLst>
              <a:ext uri="{FF2B5EF4-FFF2-40B4-BE49-F238E27FC236}">
                <a16:creationId xmlns:a16="http://schemas.microsoft.com/office/drawing/2014/main" id="{9DB8D06F-D3C6-468A-8F34-0259143ABDB4}"/>
              </a:ext>
            </a:extLst>
          </p:cNvPr>
          <p:cNvPicPr>
            <a:picLocks noChangeAspect="1"/>
          </p:cNvPicPr>
          <p:nvPr/>
        </p:nvPicPr>
        <p:blipFill>
          <a:blip r:embed="rId5"/>
          <a:stretch>
            <a:fillRect/>
          </a:stretch>
        </p:blipFill>
        <p:spPr>
          <a:xfrm>
            <a:off x="881866" y="0"/>
            <a:ext cx="10428268" cy="6858000"/>
          </a:xfrm>
          <a:prstGeom prst="rect">
            <a:avLst/>
          </a:prstGeom>
        </p:spPr>
      </p:pic>
    </p:spTree>
    <p:extLst>
      <p:ext uri="{BB962C8B-B14F-4D97-AF65-F5344CB8AC3E}">
        <p14:creationId xmlns:p14="http://schemas.microsoft.com/office/powerpoint/2010/main" val="138599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D27A209-01FE-4A07-A9AC-494E545E1A13}"/>
              </a:ext>
            </a:extLst>
          </p:cNvPr>
          <p:cNvPicPr>
            <a:picLocks noChangeAspect="1"/>
          </p:cNvPicPr>
          <p:nvPr/>
        </p:nvPicPr>
        <p:blipFill>
          <a:blip r:embed="rId3"/>
          <a:stretch>
            <a:fillRect/>
          </a:stretch>
        </p:blipFill>
        <p:spPr>
          <a:xfrm>
            <a:off x="0" y="0"/>
            <a:ext cx="4719205" cy="3322320"/>
          </a:xfrm>
          <a:prstGeom prst="rect">
            <a:avLst/>
          </a:prstGeom>
        </p:spPr>
      </p:pic>
      <p:pic>
        <p:nvPicPr>
          <p:cNvPr id="11" name="Picture 10">
            <a:extLst>
              <a:ext uri="{FF2B5EF4-FFF2-40B4-BE49-F238E27FC236}">
                <a16:creationId xmlns:a16="http://schemas.microsoft.com/office/drawing/2014/main" id="{3A918EA0-07C7-4BB2-B7E0-740EC1420011}"/>
              </a:ext>
            </a:extLst>
          </p:cNvPr>
          <p:cNvPicPr>
            <a:picLocks noChangeAspect="1"/>
          </p:cNvPicPr>
          <p:nvPr/>
        </p:nvPicPr>
        <p:blipFill>
          <a:blip r:embed="rId4"/>
          <a:stretch>
            <a:fillRect/>
          </a:stretch>
        </p:blipFill>
        <p:spPr>
          <a:xfrm>
            <a:off x="-1" y="3535680"/>
            <a:ext cx="4681451" cy="3322320"/>
          </a:xfrm>
          <a:prstGeom prst="rect">
            <a:avLst/>
          </a:prstGeom>
        </p:spPr>
      </p:pic>
      <p:pic>
        <p:nvPicPr>
          <p:cNvPr id="13" name="Picture 12">
            <a:extLst>
              <a:ext uri="{FF2B5EF4-FFF2-40B4-BE49-F238E27FC236}">
                <a16:creationId xmlns:a16="http://schemas.microsoft.com/office/drawing/2014/main" id="{E29BA006-C492-4C0D-BFCB-45B96FC4DB36}"/>
              </a:ext>
            </a:extLst>
          </p:cNvPr>
          <p:cNvPicPr>
            <a:picLocks noChangeAspect="1"/>
          </p:cNvPicPr>
          <p:nvPr/>
        </p:nvPicPr>
        <p:blipFill>
          <a:blip r:embed="rId5"/>
          <a:stretch>
            <a:fillRect/>
          </a:stretch>
        </p:blipFill>
        <p:spPr>
          <a:xfrm>
            <a:off x="5049488" y="523"/>
            <a:ext cx="3368040" cy="3321797"/>
          </a:xfrm>
          <a:prstGeom prst="rect">
            <a:avLst/>
          </a:prstGeom>
        </p:spPr>
      </p:pic>
      <p:pic>
        <p:nvPicPr>
          <p:cNvPr id="15" name="Picture 14">
            <a:extLst>
              <a:ext uri="{FF2B5EF4-FFF2-40B4-BE49-F238E27FC236}">
                <a16:creationId xmlns:a16="http://schemas.microsoft.com/office/drawing/2014/main" id="{F967AC24-412F-44D3-9EA9-1F7BED27E4B9}"/>
              </a:ext>
            </a:extLst>
          </p:cNvPr>
          <p:cNvPicPr>
            <a:picLocks noChangeAspect="1"/>
          </p:cNvPicPr>
          <p:nvPr/>
        </p:nvPicPr>
        <p:blipFill>
          <a:blip r:embed="rId6"/>
          <a:stretch>
            <a:fillRect/>
          </a:stretch>
        </p:blipFill>
        <p:spPr>
          <a:xfrm>
            <a:off x="5049488" y="3536203"/>
            <a:ext cx="3368040" cy="3321797"/>
          </a:xfrm>
          <a:prstGeom prst="rect">
            <a:avLst/>
          </a:prstGeom>
        </p:spPr>
      </p:pic>
      <p:pic>
        <p:nvPicPr>
          <p:cNvPr id="17" name="Picture 16">
            <a:extLst>
              <a:ext uri="{FF2B5EF4-FFF2-40B4-BE49-F238E27FC236}">
                <a16:creationId xmlns:a16="http://schemas.microsoft.com/office/drawing/2014/main" id="{564ABE00-B36E-4793-8D39-CD9535D9494E}"/>
              </a:ext>
            </a:extLst>
          </p:cNvPr>
          <p:cNvPicPr>
            <a:picLocks noChangeAspect="1"/>
          </p:cNvPicPr>
          <p:nvPr/>
        </p:nvPicPr>
        <p:blipFill>
          <a:blip r:embed="rId7"/>
          <a:stretch>
            <a:fillRect/>
          </a:stretch>
        </p:blipFill>
        <p:spPr>
          <a:xfrm>
            <a:off x="8530419" y="1667469"/>
            <a:ext cx="3572106" cy="3523061"/>
          </a:xfrm>
          <a:prstGeom prst="rect">
            <a:avLst/>
          </a:prstGeom>
        </p:spPr>
      </p:pic>
    </p:spTree>
    <p:extLst>
      <p:ext uri="{BB962C8B-B14F-4D97-AF65-F5344CB8AC3E}">
        <p14:creationId xmlns:p14="http://schemas.microsoft.com/office/powerpoint/2010/main" val="18812097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19CA1B5-254B-47A4-AE30-81FCEF8C2DA3}"/>
              </a:ext>
            </a:extLst>
          </p:cNvPr>
          <p:cNvPicPr>
            <a:picLocks noChangeAspect="1"/>
          </p:cNvPicPr>
          <p:nvPr/>
        </p:nvPicPr>
        <p:blipFill>
          <a:blip r:embed="rId3"/>
          <a:stretch>
            <a:fillRect/>
          </a:stretch>
        </p:blipFill>
        <p:spPr>
          <a:xfrm>
            <a:off x="2212364" y="0"/>
            <a:ext cx="7767271" cy="6858000"/>
          </a:xfrm>
          <a:prstGeom prst="rect">
            <a:avLst/>
          </a:prstGeom>
        </p:spPr>
      </p:pic>
    </p:spTree>
    <p:extLst>
      <p:ext uri="{BB962C8B-B14F-4D97-AF65-F5344CB8AC3E}">
        <p14:creationId xmlns:p14="http://schemas.microsoft.com/office/powerpoint/2010/main" val="776702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a:xfrm>
            <a:off x="685799" y="152400"/>
            <a:ext cx="10131425" cy="1456267"/>
          </a:xfrm>
        </p:spPr>
        <p:txBody>
          <a:bodyPr/>
          <a:lstStyle/>
          <a:p>
            <a:pPr algn="ctr"/>
            <a:r>
              <a:rPr lang="en-US" b="1" dirty="0"/>
              <a:t>CONTENT</a:t>
            </a:r>
            <a:endParaRPr lang="en-IN" b="1" dirty="0"/>
          </a:p>
        </p:txBody>
      </p:sp>
      <p:sp>
        <p:nvSpPr>
          <p:cNvPr id="4" name="TextBox 3">
            <a:extLst>
              <a:ext uri="{FF2B5EF4-FFF2-40B4-BE49-F238E27FC236}">
                <a16:creationId xmlns:a16="http://schemas.microsoft.com/office/drawing/2014/main" id="{28364706-B03C-4C77-BF98-DDAF1EE2086B}"/>
              </a:ext>
            </a:extLst>
          </p:cNvPr>
          <p:cNvSpPr txBox="1"/>
          <p:nvPr/>
        </p:nvSpPr>
        <p:spPr>
          <a:xfrm>
            <a:off x="2005011" y="1333242"/>
            <a:ext cx="7493000" cy="5324535"/>
          </a:xfrm>
          <a:prstGeom prst="rect">
            <a:avLst/>
          </a:prstGeom>
          <a:noFill/>
        </p:spPr>
        <p:txBody>
          <a:bodyPr wrap="square" rtlCol="0">
            <a:spAutoFit/>
          </a:bodyPr>
          <a:lstStyle/>
          <a:p>
            <a:r>
              <a:rPr lang="en-US" sz="2000" dirty="0"/>
              <a:t>1) Introduction</a:t>
            </a:r>
          </a:p>
          <a:p>
            <a:r>
              <a:rPr lang="en-IN" sz="2000" dirty="0"/>
              <a:t>2) Target</a:t>
            </a:r>
          </a:p>
          <a:p>
            <a:r>
              <a:rPr lang="en-IN" sz="2000" dirty="0"/>
              <a:t>3) Dependencies and Requirements</a:t>
            </a:r>
          </a:p>
          <a:p>
            <a:r>
              <a:rPr lang="en-IN" sz="2000" dirty="0"/>
              <a:t>4) Approach</a:t>
            </a:r>
          </a:p>
          <a:p>
            <a:pPr marL="800100" lvl="1" indent="-342900">
              <a:buFont typeface="Arial" panose="020B0604020202020204" pitchFamily="34" charset="0"/>
              <a:buChar char="•"/>
            </a:pPr>
            <a:r>
              <a:rPr lang="en-IN" sz="2000" dirty="0"/>
              <a:t>ML modeling</a:t>
            </a:r>
          </a:p>
          <a:p>
            <a:pPr marL="800100" lvl="1" indent="-342900">
              <a:buFont typeface="Arial" panose="020B0604020202020204" pitchFamily="34" charset="0"/>
              <a:buChar char="•"/>
            </a:pPr>
            <a:r>
              <a:rPr lang="en-IN" sz="2000" dirty="0"/>
              <a:t>Web App</a:t>
            </a:r>
          </a:p>
          <a:p>
            <a:pPr lvl="1"/>
            <a:endParaRPr lang="en-IN" sz="2000" dirty="0"/>
          </a:p>
          <a:p>
            <a:r>
              <a:rPr lang="en-IN" sz="2000" dirty="0"/>
              <a:t>5) Model Structure</a:t>
            </a:r>
          </a:p>
          <a:p>
            <a:pPr marL="742950" lvl="1" indent="-285750">
              <a:buFont typeface="Arial" panose="020B0604020202020204" pitchFamily="34" charset="0"/>
              <a:buChar char="•"/>
            </a:pPr>
            <a:r>
              <a:rPr lang="en-IN" sz="2000" dirty="0"/>
              <a:t>CRAFT</a:t>
            </a:r>
          </a:p>
          <a:p>
            <a:pPr marL="742950" lvl="1" indent="-285750">
              <a:buFont typeface="Arial" panose="020B0604020202020204" pitchFamily="34" charset="0"/>
              <a:buChar char="•"/>
            </a:pPr>
            <a:r>
              <a:rPr lang="en-IN" sz="2000" dirty="0"/>
              <a:t>Faster R-CNN</a:t>
            </a:r>
          </a:p>
          <a:p>
            <a:pPr marL="742950" lvl="1" indent="-285750">
              <a:buFont typeface="Arial" panose="020B0604020202020204" pitchFamily="34" charset="0"/>
              <a:buChar char="•"/>
            </a:pPr>
            <a:r>
              <a:rPr lang="en-IN" sz="2000" dirty="0"/>
              <a:t>Tesseract</a:t>
            </a:r>
          </a:p>
          <a:p>
            <a:pPr marL="742950" lvl="1" indent="-285750">
              <a:buFont typeface="Arial" panose="020B0604020202020204" pitchFamily="34" charset="0"/>
              <a:buChar char="•"/>
            </a:pPr>
            <a:r>
              <a:rPr lang="en-IN" sz="2000" dirty="0"/>
              <a:t>LSTM + Siamese Neural Network</a:t>
            </a:r>
          </a:p>
          <a:p>
            <a:pPr lvl="1"/>
            <a:endParaRPr lang="en-IN" sz="2000" dirty="0"/>
          </a:p>
          <a:p>
            <a:r>
              <a:rPr lang="en-IN" sz="2000" dirty="0"/>
              <a:t>6) Predict &amp; Evaluate</a:t>
            </a:r>
          </a:p>
          <a:p>
            <a:r>
              <a:rPr lang="en-IN" sz="2000" dirty="0"/>
              <a:t>7) Web App</a:t>
            </a:r>
          </a:p>
          <a:p>
            <a:r>
              <a:rPr lang="en-IN" sz="2000" dirty="0"/>
              <a:t>8) Deploying Web App</a:t>
            </a:r>
          </a:p>
          <a:p>
            <a:r>
              <a:rPr lang="en-IN" sz="2000" dirty="0"/>
              <a:t>9) Demo</a:t>
            </a:r>
          </a:p>
        </p:txBody>
      </p:sp>
    </p:spTree>
    <p:extLst>
      <p:ext uri="{BB962C8B-B14F-4D97-AF65-F5344CB8AC3E}">
        <p14:creationId xmlns:p14="http://schemas.microsoft.com/office/powerpoint/2010/main" val="29268028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a:xfrm>
            <a:off x="685800" y="95250"/>
            <a:ext cx="10131425" cy="1456267"/>
          </a:xfrm>
        </p:spPr>
        <p:txBody>
          <a:bodyPr/>
          <a:lstStyle/>
          <a:p>
            <a:pPr algn="ctr"/>
            <a:r>
              <a:rPr lang="en-IN" sz="3600" b="1" dirty="0"/>
              <a:t>Predict &amp; Evaluate</a:t>
            </a:r>
          </a:p>
        </p:txBody>
      </p:sp>
      <p:sp>
        <p:nvSpPr>
          <p:cNvPr id="5" name="TextBox 4">
            <a:extLst>
              <a:ext uri="{FF2B5EF4-FFF2-40B4-BE49-F238E27FC236}">
                <a16:creationId xmlns:a16="http://schemas.microsoft.com/office/drawing/2014/main" id="{D88AD766-75B4-4463-8406-27477006882E}"/>
              </a:ext>
            </a:extLst>
          </p:cNvPr>
          <p:cNvSpPr txBox="1"/>
          <p:nvPr/>
        </p:nvSpPr>
        <p:spPr>
          <a:xfrm>
            <a:off x="2005012" y="1449917"/>
            <a:ext cx="7493000" cy="2031325"/>
          </a:xfrm>
          <a:prstGeom prst="rect">
            <a:avLst/>
          </a:prstGeom>
          <a:noFill/>
        </p:spPr>
        <p:txBody>
          <a:bodyPr wrap="square" rtlCol="0">
            <a:spAutoFit/>
          </a:bodyPr>
          <a:lstStyle/>
          <a:p>
            <a:r>
              <a:rPr lang="en-US" sz="2600" b="1" dirty="0"/>
              <a:t>PREDICT</a:t>
            </a:r>
          </a:p>
          <a:p>
            <a:endParaRPr lang="en-US" sz="2000" b="1" dirty="0"/>
          </a:p>
          <a:p>
            <a:r>
              <a:rPr lang="en-US" sz="2000" dirty="0"/>
              <a:t>	A separate program for users to predict the target output for multiple documents in either separate images or in pdf format with multiple pages locally.</a:t>
            </a:r>
          </a:p>
          <a:p>
            <a:endParaRPr lang="en-US" sz="2000" b="1" dirty="0"/>
          </a:p>
        </p:txBody>
      </p:sp>
      <p:pic>
        <p:nvPicPr>
          <p:cNvPr id="7" name="Picture 6">
            <a:extLst>
              <a:ext uri="{FF2B5EF4-FFF2-40B4-BE49-F238E27FC236}">
                <a16:creationId xmlns:a16="http://schemas.microsoft.com/office/drawing/2014/main" id="{4DE69C33-0B6E-4D54-8BB4-B3A46258FE87}"/>
              </a:ext>
            </a:extLst>
          </p:cNvPr>
          <p:cNvPicPr>
            <a:picLocks noChangeAspect="1"/>
          </p:cNvPicPr>
          <p:nvPr/>
        </p:nvPicPr>
        <p:blipFill>
          <a:blip r:embed="rId3"/>
          <a:stretch>
            <a:fillRect/>
          </a:stretch>
        </p:blipFill>
        <p:spPr>
          <a:xfrm>
            <a:off x="2693988" y="3295650"/>
            <a:ext cx="6090563" cy="609666"/>
          </a:xfrm>
          <a:prstGeom prst="rect">
            <a:avLst/>
          </a:prstGeom>
        </p:spPr>
      </p:pic>
      <p:pic>
        <p:nvPicPr>
          <p:cNvPr id="9" name="Picture 8">
            <a:extLst>
              <a:ext uri="{FF2B5EF4-FFF2-40B4-BE49-F238E27FC236}">
                <a16:creationId xmlns:a16="http://schemas.microsoft.com/office/drawing/2014/main" id="{F93BFC46-33AA-43AA-8B91-7D52548274DC}"/>
              </a:ext>
            </a:extLst>
          </p:cNvPr>
          <p:cNvPicPr>
            <a:picLocks noChangeAspect="1"/>
          </p:cNvPicPr>
          <p:nvPr/>
        </p:nvPicPr>
        <p:blipFill>
          <a:blip r:embed="rId4"/>
          <a:stretch>
            <a:fillRect/>
          </a:stretch>
        </p:blipFill>
        <p:spPr>
          <a:xfrm>
            <a:off x="1387457" y="4146993"/>
            <a:ext cx="8703623" cy="2522179"/>
          </a:xfrm>
          <a:prstGeom prst="rect">
            <a:avLst/>
          </a:prstGeom>
        </p:spPr>
      </p:pic>
    </p:spTree>
    <p:extLst>
      <p:ext uri="{BB962C8B-B14F-4D97-AF65-F5344CB8AC3E}">
        <p14:creationId xmlns:p14="http://schemas.microsoft.com/office/powerpoint/2010/main" val="518195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8AD766-75B4-4463-8406-27477006882E}"/>
              </a:ext>
            </a:extLst>
          </p:cNvPr>
          <p:cNvSpPr txBox="1"/>
          <p:nvPr/>
        </p:nvSpPr>
        <p:spPr>
          <a:xfrm>
            <a:off x="2005012" y="484717"/>
            <a:ext cx="7493000" cy="2031325"/>
          </a:xfrm>
          <a:prstGeom prst="rect">
            <a:avLst/>
          </a:prstGeom>
          <a:noFill/>
        </p:spPr>
        <p:txBody>
          <a:bodyPr wrap="square" rtlCol="0">
            <a:spAutoFit/>
          </a:bodyPr>
          <a:lstStyle/>
          <a:p>
            <a:r>
              <a:rPr lang="en-US" sz="2600" b="1" dirty="0"/>
              <a:t>EVALUATE</a:t>
            </a:r>
          </a:p>
          <a:p>
            <a:endParaRPr lang="en-US" sz="2000" b="1" dirty="0"/>
          </a:p>
          <a:p>
            <a:r>
              <a:rPr lang="en-US" sz="2000" dirty="0"/>
              <a:t>	This program is made to test the overall performance of the linking and label classification algorithms. Annotations and Images need to be saved in separate folders and the result metrics (f-score, recall, accuracy, and precision) are saved in a separate .json file</a:t>
            </a:r>
            <a:endParaRPr lang="en-US" sz="2000" b="1" dirty="0"/>
          </a:p>
        </p:txBody>
      </p:sp>
      <p:pic>
        <p:nvPicPr>
          <p:cNvPr id="8" name="Picture 7">
            <a:extLst>
              <a:ext uri="{FF2B5EF4-FFF2-40B4-BE49-F238E27FC236}">
                <a16:creationId xmlns:a16="http://schemas.microsoft.com/office/drawing/2014/main" id="{656DA841-4657-49CB-AB97-8F6F5B4EA8CE}"/>
              </a:ext>
            </a:extLst>
          </p:cNvPr>
          <p:cNvPicPr>
            <a:picLocks noChangeAspect="1"/>
          </p:cNvPicPr>
          <p:nvPr/>
        </p:nvPicPr>
        <p:blipFill>
          <a:blip r:embed="rId3"/>
          <a:stretch>
            <a:fillRect/>
          </a:stretch>
        </p:blipFill>
        <p:spPr>
          <a:xfrm>
            <a:off x="2005012" y="2825265"/>
            <a:ext cx="7579418" cy="603735"/>
          </a:xfrm>
          <a:prstGeom prst="rect">
            <a:avLst/>
          </a:prstGeom>
        </p:spPr>
      </p:pic>
      <p:pic>
        <p:nvPicPr>
          <p:cNvPr id="11" name="Picture 10">
            <a:extLst>
              <a:ext uri="{FF2B5EF4-FFF2-40B4-BE49-F238E27FC236}">
                <a16:creationId xmlns:a16="http://schemas.microsoft.com/office/drawing/2014/main" id="{D115E94A-AFC3-45E7-BC0B-8232EA78633B}"/>
              </a:ext>
            </a:extLst>
          </p:cNvPr>
          <p:cNvPicPr>
            <a:picLocks noChangeAspect="1"/>
          </p:cNvPicPr>
          <p:nvPr/>
        </p:nvPicPr>
        <p:blipFill>
          <a:blip r:embed="rId4"/>
          <a:stretch>
            <a:fillRect/>
          </a:stretch>
        </p:blipFill>
        <p:spPr>
          <a:xfrm>
            <a:off x="921096" y="3885141"/>
            <a:ext cx="9747250" cy="2291311"/>
          </a:xfrm>
          <a:prstGeom prst="rect">
            <a:avLst/>
          </a:prstGeom>
        </p:spPr>
      </p:pic>
    </p:spTree>
    <p:extLst>
      <p:ext uri="{BB962C8B-B14F-4D97-AF65-F5344CB8AC3E}">
        <p14:creationId xmlns:p14="http://schemas.microsoft.com/office/powerpoint/2010/main" val="1702978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a:xfrm>
            <a:off x="685800" y="95251"/>
            <a:ext cx="10131425" cy="812800"/>
          </a:xfrm>
        </p:spPr>
        <p:txBody>
          <a:bodyPr/>
          <a:lstStyle/>
          <a:p>
            <a:pPr algn="ctr"/>
            <a:r>
              <a:rPr lang="en-IN" sz="3600" b="1" dirty="0"/>
              <a:t>WEB APP</a:t>
            </a:r>
          </a:p>
        </p:txBody>
      </p:sp>
      <p:sp>
        <p:nvSpPr>
          <p:cNvPr id="5" name="TextBox 4">
            <a:extLst>
              <a:ext uri="{FF2B5EF4-FFF2-40B4-BE49-F238E27FC236}">
                <a16:creationId xmlns:a16="http://schemas.microsoft.com/office/drawing/2014/main" id="{D88AD766-75B4-4463-8406-27477006882E}"/>
              </a:ext>
            </a:extLst>
          </p:cNvPr>
          <p:cNvSpPr txBox="1"/>
          <p:nvPr/>
        </p:nvSpPr>
        <p:spPr>
          <a:xfrm>
            <a:off x="2005012" y="781051"/>
            <a:ext cx="7493000" cy="6247864"/>
          </a:xfrm>
          <a:prstGeom prst="rect">
            <a:avLst/>
          </a:prstGeom>
          <a:noFill/>
        </p:spPr>
        <p:txBody>
          <a:bodyPr wrap="square" rtlCol="0">
            <a:spAutoFit/>
          </a:bodyPr>
          <a:lstStyle/>
          <a:p>
            <a:pPr marL="800100" lvl="1" indent="-342900">
              <a:buFont typeface="Arial" panose="020B0604020202020204" pitchFamily="34" charset="0"/>
              <a:buChar char="•"/>
            </a:pPr>
            <a:r>
              <a:rPr lang="en-US" sz="2000" dirty="0"/>
              <a:t>The website is made with the help of the Bootstrap CSS framework, which makes the website more responsive and compatible with most of the screen sizes.</a:t>
            </a:r>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r>
              <a:rPr lang="en-US" sz="2000" dirty="0"/>
              <a:t>There is the Drag and Drop feature makes the uploading process very easy. The uploaded file can be PDF, PNG, JPEG, JPG. In the case of PDF, only the first page is used to get model output.</a:t>
            </a:r>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r>
              <a:rPr lang="en-US" sz="2000" dirty="0"/>
              <a:t>There is also a progress bar that helps the user monitor the conversion's progress. After getting the model output, the user can instantly download it in the .txt format or choose to adjust the values using the annotate feature.</a:t>
            </a:r>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r>
              <a:rPr lang="en-US" sz="2000" dirty="0"/>
              <a:t>User can either use the model output to annotate or start annotating from a scratch document. Annotating documents is very simple and highly flexible. Everything, including translation of each word and sentence, key-value classification, key-value linking, can be adjusted quickly.</a:t>
            </a:r>
          </a:p>
          <a:p>
            <a:endParaRPr lang="en-US" sz="2000" b="1" dirty="0"/>
          </a:p>
        </p:txBody>
      </p:sp>
    </p:spTree>
    <p:extLst>
      <p:ext uri="{BB962C8B-B14F-4D97-AF65-F5344CB8AC3E}">
        <p14:creationId xmlns:p14="http://schemas.microsoft.com/office/powerpoint/2010/main" val="28427606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0BEA12BB-FD30-4732-B0E1-B3DB6CB71AAA}"/>
              </a:ext>
            </a:extLst>
          </p:cNvPr>
          <p:cNvPicPr>
            <a:picLocks noChangeAspect="1"/>
          </p:cNvPicPr>
          <p:nvPr/>
        </p:nvPicPr>
        <p:blipFill>
          <a:blip r:embed="rId3"/>
          <a:stretch>
            <a:fillRect/>
          </a:stretch>
        </p:blipFill>
        <p:spPr>
          <a:xfrm>
            <a:off x="0" y="0"/>
            <a:ext cx="3565762" cy="6858000"/>
          </a:xfrm>
          <a:prstGeom prst="rect">
            <a:avLst/>
          </a:prstGeom>
        </p:spPr>
      </p:pic>
      <p:pic>
        <p:nvPicPr>
          <p:cNvPr id="21" name="Picture 20">
            <a:extLst>
              <a:ext uri="{FF2B5EF4-FFF2-40B4-BE49-F238E27FC236}">
                <a16:creationId xmlns:a16="http://schemas.microsoft.com/office/drawing/2014/main" id="{A238C5F0-DC31-4EE4-9391-0055F11C67B6}"/>
              </a:ext>
            </a:extLst>
          </p:cNvPr>
          <p:cNvPicPr>
            <a:picLocks noChangeAspect="1"/>
          </p:cNvPicPr>
          <p:nvPr/>
        </p:nvPicPr>
        <p:blipFill>
          <a:blip r:embed="rId4"/>
          <a:stretch>
            <a:fillRect/>
          </a:stretch>
        </p:blipFill>
        <p:spPr>
          <a:xfrm>
            <a:off x="3565762" y="0"/>
            <a:ext cx="4574938" cy="6858000"/>
          </a:xfrm>
          <a:prstGeom prst="rect">
            <a:avLst/>
          </a:prstGeom>
        </p:spPr>
      </p:pic>
      <p:pic>
        <p:nvPicPr>
          <p:cNvPr id="23" name="Picture 22">
            <a:extLst>
              <a:ext uri="{FF2B5EF4-FFF2-40B4-BE49-F238E27FC236}">
                <a16:creationId xmlns:a16="http://schemas.microsoft.com/office/drawing/2014/main" id="{0263D60F-75E4-4D23-88B7-EBF2ED5D0B25}"/>
              </a:ext>
            </a:extLst>
          </p:cNvPr>
          <p:cNvPicPr>
            <a:picLocks noChangeAspect="1"/>
          </p:cNvPicPr>
          <p:nvPr/>
        </p:nvPicPr>
        <p:blipFill>
          <a:blip r:embed="rId5"/>
          <a:stretch>
            <a:fillRect/>
          </a:stretch>
        </p:blipFill>
        <p:spPr>
          <a:xfrm>
            <a:off x="8140700" y="0"/>
            <a:ext cx="4051300" cy="6858000"/>
          </a:xfrm>
          <a:prstGeom prst="rect">
            <a:avLst/>
          </a:prstGeom>
        </p:spPr>
      </p:pic>
    </p:spTree>
    <p:extLst>
      <p:ext uri="{BB962C8B-B14F-4D97-AF65-F5344CB8AC3E}">
        <p14:creationId xmlns:p14="http://schemas.microsoft.com/office/powerpoint/2010/main" val="13230538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a:xfrm>
            <a:off x="685800" y="95251"/>
            <a:ext cx="10131425" cy="812800"/>
          </a:xfrm>
        </p:spPr>
        <p:txBody>
          <a:bodyPr/>
          <a:lstStyle/>
          <a:p>
            <a:pPr algn="ctr"/>
            <a:r>
              <a:rPr lang="en-IN" sz="3600" b="1" dirty="0"/>
              <a:t>DEPLOYING WEB APP</a:t>
            </a:r>
          </a:p>
        </p:txBody>
      </p:sp>
      <p:sp>
        <p:nvSpPr>
          <p:cNvPr id="5" name="TextBox 4">
            <a:extLst>
              <a:ext uri="{FF2B5EF4-FFF2-40B4-BE49-F238E27FC236}">
                <a16:creationId xmlns:a16="http://schemas.microsoft.com/office/drawing/2014/main" id="{D88AD766-75B4-4463-8406-27477006882E}"/>
              </a:ext>
            </a:extLst>
          </p:cNvPr>
          <p:cNvSpPr txBox="1"/>
          <p:nvPr/>
        </p:nvSpPr>
        <p:spPr>
          <a:xfrm>
            <a:off x="2005012" y="1061884"/>
            <a:ext cx="7493000" cy="1015663"/>
          </a:xfrm>
          <a:prstGeom prst="rect">
            <a:avLst/>
          </a:prstGeom>
          <a:noFill/>
        </p:spPr>
        <p:txBody>
          <a:bodyPr wrap="square" rtlCol="0">
            <a:spAutoFit/>
          </a:bodyPr>
          <a:lstStyle/>
          <a:p>
            <a:r>
              <a:rPr lang="en-US" sz="2000" b="1" dirty="0"/>
              <a:t>LOCAL DEPLOYMENT</a:t>
            </a:r>
          </a:p>
          <a:p>
            <a:endParaRPr lang="en-US" sz="2000" b="1" dirty="0"/>
          </a:p>
          <a:p>
            <a:r>
              <a:rPr lang="en-US" sz="2000" dirty="0"/>
              <a:t> You can deploy the web app using localhost from your PC  easily.</a:t>
            </a:r>
            <a:endParaRPr lang="en-US" sz="2000" b="1" dirty="0"/>
          </a:p>
        </p:txBody>
      </p:sp>
      <p:pic>
        <p:nvPicPr>
          <p:cNvPr id="4" name="Picture 3">
            <a:extLst>
              <a:ext uri="{FF2B5EF4-FFF2-40B4-BE49-F238E27FC236}">
                <a16:creationId xmlns:a16="http://schemas.microsoft.com/office/drawing/2014/main" id="{D1202448-42EA-4C01-8F85-AD95256019AF}"/>
              </a:ext>
            </a:extLst>
          </p:cNvPr>
          <p:cNvPicPr>
            <a:picLocks noChangeAspect="1"/>
          </p:cNvPicPr>
          <p:nvPr/>
        </p:nvPicPr>
        <p:blipFill>
          <a:blip r:embed="rId5"/>
          <a:stretch>
            <a:fillRect/>
          </a:stretch>
        </p:blipFill>
        <p:spPr>
          <a:xfrm>
            <a:off x="1805528" y="2231381"/>
            <a:ext cx="7891968" cy="502265"/>
          </a:xfrm>
          <a:prstGeom prst="rect">
            <a:avLst/>
          </a:prstGeom>
        </p:spPr>
      </p:pic>
      <p:pic>
        <p:nvPicPr>
          <p:cNvPr id="3" name="local_demo">
            <a:hlinkClick r:id="" action="ppaction://media"/>
            <a:extLst>
              <a:ext uri="{FF2B5EF4-FFF2-40B4-BE49-F238E27FC236}">
                <a16:creationId xmlns:a16="http://schemas.microsoft.com/office/drawing/2014/main" id="{FA64CF56-50B5-4276-B832-D03C55EBEBA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566828" y="2998652"/>
            <a:ext cx="6254041" cy="3517898"/>
          </a:xfrm>
          <a:prstGeom prst="rect">
            <a:avLst/>
          </a:prstGeom>
        </p:spPr>
      </p:pic>
    </p:spTree>
    <p:extLst>
      <p:ext uri="{BB962C8B-B14F-4D97-AF65-F5344CB8AC3E}">
        <p14:creationId xmlns:p14="http://schemas.microsoft.com/office/powerpoint/2010/main" val="1459037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5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8AD766-75B4-4463-8406-27477006882E}"/>
              </a:ext>
            </a:extLst>
          </p:cNvPr>
          <p:cNvSpPr txBox="1"/>
          <p:nvPr/>
        </p:nvSpPr>
        <p:spPr>
          <a:xfrm>
            <a:off x="2011362" y="368301"/>
            <a:ext cx="7493000" cy="2246769"/>
          </a:xfrm>
          <a:prstGeom prst="rect">
            <a:avLst/>
          </a:prstGeom>
          <a:noFill/>
        </p:spPr>
        <p:txBody>
          <a:bodyPr wrap="square" rtlCol="0">
            <a:spAutoFit/>
          </a:bodyPr>
          <a:lstStyle/>
          <a:p>
            <a:r>
              <a:rPr lang="en-US" sz="2000" b="1" dirty="0"/>
              <a:t>AZURE VM</a:t>
            </a:r>
          </a:p>
          <a:p>
            <a:endParaRPr lang="en-US" sz="2000" b="1" dirty="0"/>
          </a:p>
          <a:p>
            <a:r>
              <a:rPr lang="en-US" sz="2000" dirty="0"/>
              <a:t> The Flask app is deployed in Azure VM because of the requirement of Tesseract and Popper. Also, I am using Standard B2s (2 </a:t>
            </a:r>
            <a:r>
              <a:rPr lang="en-US" sz="2000" dirty="0" err="1"/>
              <a:t>vcpus</a:t>
            </a:r>
            <a:r>
              <a:rPr lang="en-US" sz="2000" dirty="0"/>
              <a:t>, 4 GiB memory) in Azure VM with Linux (ubuntu 18.04) as the operating system. The app has been hosted at : </a:t>
            </a:r>
          </a:p>
          <a:p>
            <a:r>
              <a:rPr lang="en-US" sz="2000" dirty="0">
                <a:hlinkClick r:id="rId5"/>
              </a:rPr>
              <a:t>http://frozenwolf-ocr.westeurope.cloudapp.azure.com:5000/home</a:t>
            </a:r>
            <a:endParaRPr lang="en-US" sz="2000" b="1" dirty="0"/>
          </a:p>
        </p:txBody>
      </p:sp>
      <p:pic>
        <p:nvPicPr>
          <p:cNvPr id="2" name="azure_demo">
            <a:hlinkClick r:id="" action="ppaction://media"/>
            <a:extLst>
              <a:ext uri="{FF2B5EF4-FFF2-40B4-BE49-F238E27FC236}">
                <a16:creationId xmlns:a16="http://schemas.microsoft.com/office/drawing/2014/main" id="{D85AFE3F-0134-4B6F-B649-90386D2B9B2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477448" y="2799234"/>
            <a:ext cx="6560827" cy="3690465"/>
          </a:xfrm>
          <a:prstGeom prst="rect">
            <a:avLst/>
          </a:prstGeom>
        </p:spPr>
      </p:pic>
    </p:spTree>
    <p:extLst>
      <p:ext uri="{BB962C8B-B14F-4D97-AF65-F5344CB8AC3E}">
        <p14:creationId xmlns:p14="http://schemas.microsoft.com/office/powerpoint/2010/main" val="354924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9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a:xfrm>
            <a:off x="685800" y="95251"/>
            <a:ext cx="10131425" cy="812800"/>
          </a:xfrm>
        </p:spPr>
        <p:txBody>
          <a:bodyPr>
            <a:normAutofit/>
          </a:bodyPr>
          <a:lstStyle/>
          <a:p>
            <a:pPr algn="ctr"/>
            <a:r>
              <a:rPr lang="en-IN" sz="3600" b="1" dirty="0"/>
              <a:t>DEMO</a:t>
            </a:r>
          </a:p>
        </p:txBody>
      </p:sp>
      <p:pic>
        <p:nvPicPr>
          <p:cNvPr id="3" name="demo">
            <a:hlinkClick r:id="" action="ppaction://media"/>
            <a:extLst>
              <a:ext uri="{FF2B5EF4-FFF2-40B4-BE49-F238E27FC236}">
                <a16:creationId xmlns:a16="http://schemas.microsoft.com/office/drawing/2014/main" id="{DEE09746-76E8-4CEC-990F-2425D8CA987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17600" y="908051"/>
            <a:ext cx="9956799" cy="5600699"/>
          </a:xfrm>
          <a:prstGeom prst="rect">
            <a:avLst/>
          </a:prstGeom>
        </p:spPr>
      </p:pic>
    </p:spTree>
    <p:extLst>
      <p:ext uri="{BB962C8B-B14F-4D97-AF65-F5344CB8AC3E}">
        <p14:creationId xmlns:p14="http://schemas.microsoft.com/office/powerpoint/2010/main" val="2579949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98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87152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p:txBody>
          <a:bodyPr/>
          <a:lstStyle/>
          <a:p>
            <a:pPr algn="ctr"/>
            <a:r>
              <a:rPr lang="en-US" b="1" dirty="0"/>
              <a:t>Introduction</a:t>
            </a:r>
            <a:endParaRPr lang="en-IN" b="1" dirty="0"/>
          </a:p>
        </p:txBody>
      </p:sp>
      <p:sp>
        <p:nvSpPr>
          <p:cNvPr id="5" name="TextBox 4">
            <a:extLst>
              <a:ext uri="{FF2B5EF4-FFF2-40B4-BE49-F238E27FC236}">
                <a16:creationId xmlns:a16="http://schemas.microsoft.com/office/drawing/2014/main" id="{D88AD766-75B4-4463-8406-27477006882E}"/>
              </a:ext>
            </a:extLst>
          </p:cNvPr>
          <p:cNvSpPr txBox="1"/>
          <p:nvPr/>
        </p:nvSpPr>
        <p:spPr>
          <a:xfrm>
            <a:off x="2005013" y="2065867"/>
            <a:ext cx="7493000" cy="3785652"/>
          </a:xfrm>
          <a:prstGeom prst="rect">
            <a:avLst/>
          </a:prstGeom>
          <a:noFill/>
        </p:spPr>
        <p:txBody>
          <a:bodyPr wrap="square" rtlCol="0">
            <a:spAutoFit/>
          </a:bodyPr>
          <a:lstStyle/>
          <a:p>
            <a:r>
              <a:rPr lang="en-US" sz="2000" dirty="0"/>
              <a:t>I have chosen to solve the key-value pair detection in document problem. In this presentation, I will explain how I was able to host a live website that can convert a scanned document into editable text along with information like bounding boxes and value pair relations similar to the FUNSD dataset allows users to check live progress for the conversion. The website will also allow users to adjust the model output using the annotation feature. I have also made offline code to predict output for multiple PDF or image files with multiple pages in them and different codes for users to host websites locally from their PC.</a:t>
            </a:r>
            <a:br>
              <a:rPr lang="en-US" sz="2000" dirty="0"/>
            </a:br>
            <a:br>
              <a:rPr lang="en-US" sz="2000" dirty="0"/>
            </a:br>
            <a:r>
              <a:rPr lang="en-US" sz="2000" dirty="0">
                <a:hlinkClick r:id="rId3"/>
              </a:rPr>
              <a:t>https://github.com/FrozenWolf-Cyber/OCR</a:t>
            </a:r>
            <a:endParaRPr lang="en-IN" sz="2000" dirty="0"/>
          </a:p>
        </p:txBody>
      </p:sp>
    </p:spTree>
    <p:extLst>
      <p:ext uri="{BB962C8B-B14F-4D97-AF65-F5344CB8AC3E}">
        <p14:creationId xmlns:p14="http://schemas.microsoft.com/office/powerpoint/2010/main" val="3344472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p:txBody>
          <a:bodyPr/>
          <a:lstStyle/>
          <a:p>
            <a:pPr algn="ctr"/>
            <a:r>
              <a:rPr lang="en-US" b="1" dirty="0"/>
              <a:t>TARGET</a:t>
            </a:r>
            <a:endParaRPr lang="en-IN" b="1" dirty="0"/>
          </a:p>
        </p:txBody>
      </p:sp>
      <p:sp>
        <p:nvSpPr>
          <p:cNvPr id="5" name="TextBox 4">
            <a:extLst>
              <a:ext uri="{FF2B5EF4-FFF2-40B4-BE49-F238E27FC236}">
                <a16:creationId xmlns:a16="http://schemas.microsoft.com/office/drawing/2014/main" id="{D88AD766-75B4-4463-8406-27477006882E}"/>
              </a:ext>
            </a:extLst>
          </p:cNvPr>
          <p:cNvSpPr txBox="1"/>
          <p:nvPr/>
        </p:nvSpPr>
        <p:spPr>
          <a:xfrm>
            <a:off x="2005013" y="2065867"/>
            <a:ext cx="7493000" cy="2862322"/>
          </a:xfrm>
          <a:prstGeom prst="rect">
            <a:avLst/>
          </a:prstGeom>
          <a:noFill/>
        </p:spPr>
        <p:txBody>
          <a:bodyPr wrap="square" rtlCol="0">
            <a:spAutoFit/>
          </a:bodyPr>
          <a:lstStyle/>
          <a:p>
            <a:r>
              <a:rPr lang="en-US" sz="2000" dirty="0"/>
              <a:t> Detect key-value Pairs in a document that would involve the following:  </a:t>
            </a:r>
          </a:p>
          <a:p>
            <a:pPr marL="914400" lvl="1" indent="-457200">
              <a:buAutoNum type="arabicPeriod"/>
            </a:pPr>
            <a:r>
              <a:rPr lang="en-US" sz="2000" dirty="0"/>
              <a:t>Classify the phrase/fragment as ‘key,’ ‘value,’ or ‘other’ along with corresponding bounding boxes. </a:t>
            </a:r>
          </a:p>
          <a:p>
            <a:pPr marL="914400" lvl="1" indent="-457200">
              <a:buAutoNum type="arabicPeriod"/>
            </a:pPr>
            <a:r>
              <a:rPr lang="en-US" sz="2000" dirty="0"/>
              <a:t> Linking information of the objects, i.e., linking key to its respective value.</a:t>
            </a:r>
          </a:p>
          <a:p>
            <a:r>
              <a:rPr lang="en-US" sz="2000" dirty="0"/>
              <a:t>	3.	A user-friendly web app that receives scanned documents from the user and gives the above-mentioned information to the user in return. It should also give the user the freedom to adjust the model output in an interactive and user-friendly manner.</a:t>
            </a:r>
            <a:endParaRPr lang="en-IN" sz="2000" dirty="0"/>
          </a:p>
        </p:txBody>
      </p:sp>
    </p:spTree>
    <p:extLst>
      <p:ext uri="{BB962C8B-B14F-4D97-AF65-F5344CB8AC3E}">
        <p14:creationId xmlns:p14="http://schemas.microsoft.com/office/powerpoint/2010/main" val="651935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a:xfrm>
            <a:off x="685799" y="133351"/>
            <a:ext cx="10131425" cy="819150"/>
          </a:xfrm>
        </p:spPr>
        <p:txBody>
          <a:bodyPr/>
          <a:lstStyle/>
          <a:p>
            <a:pPr algn="ctr"/>
            <a:r>
              <a:rPr lang="en-US" b="1" dirty="0"/>
              <a:t>Dependencies and Requirements</a:t>
            </a:r>
            <a:endParaRPr lang="en-IN" b="1" dirty="0"/>
          </a:p>
        </p:txBody>
      </p:sp>
      <p:sp>
        <p:nvSpPr>
          <p:cNvPr id="5" name="TextBox 4">
            <a:extLst>
              <a:ext uri="{FF2B5EF4-FFF2-40B4-BE49-F238E27FC236}">
                <a16:creationId xmlns:a16="http://schemas.microsoft.com/office/drawing/2014/main" id="{D88AD766-75B4-4463-8406-27477006882E}"/>
              </a:ext>
            </a:extLst>
          </p:cNvPr>
          <p:cNvSpPr txBox="1"/>
          <p:nvPr/>
        </p:nvSpPr>
        <p:spPr>
          <a:xfrm>
            <a:off x="2005011" y="952501"/>
            <a:ext cx="7493000" cy="6247864"/>
          </a:xfrm>
          <a:prstGeom prst="rect">
            <a:avLst/>
          </a:prstGeom>
          <a:noFill/>
        </p:spPr>
        <p:txBody>
          <a:bodyPr wrap="square" rtlCol="0">
            <a:spAutoFit/>
          </a:bodyPr>
          <a:lstStyle/>
          <a:p>
            <a:r>
              <a:rPr lang="en-US" sz="2000" b="1" dirty="0"/>
              <a:t>DEPENDENCIES</a:t>
            </a:r>
          </a:p>
          <a:p>
            <a:endParaRPr lang="en-US" sz="2000" b="1" dirty="0"/>
          </a:p>
          <a:p>
            <a:pPr marL="800100" lvl="1" indent="-342900">
              <a:buFont typeface="Arial" panose="020B0604020202020204" pitchFamily="34" charset="0"/>
              <a:buChar char="•"/>
            </a:pPr>
            <a:r>
              <a:rPr lang="en-US" sz="2000" dirty="0"/>
              <a:t>tesseract-</a:t>
            </a:r>
            <a:r>
              <a:rPr lang="en-US" sz="2000" dirty="0" err="1"/>
              <a:t>ocr</a:t>
            </a:r>
            <a:endParaRPr lang="en-US" sz="2000" dirty="0"/>
          </a:p>
          <a:p>
            <a:pPr marL="800100" lvl="1" indent="-342900">
              <a:buFont typeface="Arial" panose="020B0604020202020204" pitchFamily="34" charset="0"/>
              <a:buChar char="•"/>
            </a:pPr>
            <a:r>
              <a:rPr lang="en-US" sz="2000" dirty="0"/>
              <a:t>poppler-utils</a:t>
            </a:r>
          </a:p>
          <a:p>
            <a:pPr marL="342900" indent="-342900">
              <a:buFont typeface="Arial" panose="020B0604020202020204" pitchFamily="34" charset="0"/>
              <a:buChar char="•"/>
            </a:pPr>
            <a:endParaRPr lang="en-US" sz="2000" b="1" dirty="0"/>
          </a:p>
          <a:p>
            <a:r>
              <a:rPr lang="en-US" sz="2000" b="1" dirty="0"/>
              <a:t>REQUIREMENTS</a:t>
            </a:r>
          </a:p>
          <a:p>
            <a:endParaRPr lang="en-US" sz="2000" b="1" dirty="0"/>
          </a:p>
          <a:p>
            <a:pPr marL="800100" lvl="1" indent="-342900">
              <a:buFont typeface="Arial" panose="020B0604020202020204" pitchFamily="34" charset="0"/>
              <a:buChar char="•"/>
            </a:pPr>
            <a:r>
              <a:rPr lang="en-US" sz="2000" dirty="0"/>
              <a:t>Flask</a:t>
            </a:r>
          </a:p>
          <a:p>
            <a:pPr marL="800100" lvl="1" indent="-342900">
              <a:buFont typeface="Arial" panose="020B0604020202020204" pitchFamily="34" charset="0"/>
              <a:buChar char="•"/>
            </a:pPr>
            <a:r>
              <a:rPr lang="en-US" sz="2000" dirty="0"/>
              <a:t>pickle-</a:t>
            </a:r>
            <a:r>
              <a:rPr lang="en-US" sz="2000" dirty="0" err="1"/>
              <a:t>mixin</a:t>
            </a:r>
            <a:endParaRPr lang="en-US" sz="2000" dirty="0"/>
          </a:p>
          <a:p>
            <a:pPr marL="800100" lvl="1" indent="-342900">
              <a:buFont typeface="Arial" panose="020B0604020202020204" pitchFamily="34" charset="0"/>
              <a:buChar char="•"/>
            </a:pPr>
            <a:r>
              <a:rPr lang="en-US" sz="2000" dirty="0" err="1"/>
              <a:t>Numpy</a:t>
            </a:r>
            <a:endParaRPr lang="en-US" sz="2000" dirty="0"/>
          </a:p>
          <a:p>
            <a:pPr marL="800100" lvl="1" indent="-342900">
              <a:buFont typeface="Arial" panose="020B0604020202020204" pitchFamily="34" charset="0"/>
              <a:buChar char="•"/>
            </a:pPr>
            <a:r>
              <a:rPr lang="en-US" sz="2000" dirty="0"/>
              <a:t>Pillow</a:t>
            </a:r>
          </a:p>
          <a:p>
            <a:pPr marL="800100" lvl="1" indent="-342900">
              <a:buFont typeface="Arial" panose="020B0604020202020204" pitchFamily="34" charset="0"/>
              <a:buChar char="•"/>
            </a:pPr>
            <a:r>
              <a:rPr lang="en-US" sz="2000" dirty="0"/>
              <a:t>Regex</a:t>
            </a:r>
          </a:p>
          <a:p>
            <a:pPr marL="800100" lvl="1" indent="-342900">
              <a:buFont typeface="Arial" panose="020B0604020202020204" pitchFamily="34" charset="0"/>
              <a:buChar char="•"/>
            </a:pPr>
            <a:r>
              <a:rPr lang="en-US" sz="2000" dirty="0"/>
              <a:t>Pdf2image</a:t>
            </a:r>
          </a:p>
          <a:p>
            <a:pPr marL="800100" lvl="1" indent="-342900">
              <a:buFont typeface="Arial" panose="020B0604020202020204" pitchFamily="34" charset="0"/>
              <a:buChar char="•"/>
            </a:pPr>
            <a:r>
              <a:rPr lang="en-US" sz="2000" dirty="0" err="1"/>
              <a:t>opencv</a:t>
            </a:r>
            <a:r>
              <a:rPr lang="en-US" sz="2000" dirty="0"/>
              <a:t>-python</a:t>
            </a:r>
          </a:p>
          <a:p>
            <a:pPr marL="800100" lvl="1" indent="-342900">
              <a:buFont typeface="Arial" panose="020B0604020202020204" pitchFamily="34" charset="0"/>
              <a:buChar char="•"/>
            </a:pPr>
            <a:r>
              <a:rPr lang="en-US" sz="2000" dirty="0"/>
              <a:t>scikit-image</a:t>
            </a:r>
          </a:p>
          <a:p>
            <a:pPr marL="800100" lvl="1" indent="-342900">
              <a:buFont typeface="Arial" panose="020B0604020202020204" pitchFamily="34" charset="0"/>
              <a:buChar char="•"/>
            </a:pPr>
            <a:r>
              <a:rPr lang="en-US" sz="2000" dirty="0" err="1"/>
              <a:t>sklearn</a:t>
            </a:r>
            <a:endParaRPr lang="en-US" sz="2000" dirty="0"/>
          </a:p>
          <a:p>
            <a:pPr marL="800100" lvl="1" indent="-342900">
              <a:buFont typeface="Arial" panose="020B0604020202020204" pitchFamily="34" charset="0"/>
              <a:buChar char="•"/>
            </a:pPr>
            <a:r>
              <a:rPr lang="en-US" sz="2000" dirty="0" err="1"/>
              <a:t>Torchtorchvision</a:t>
            </a:r>
            <a:endParaRPr lang="en-US" sz="2000" dirty="0"/>
          </a:p>
          <a:p>
            <a:pPr marL="800100" lvl="1" indent="-342900">
              <a:buFont typeface="Arial" panose="020B0604020202020204" pitchFamily="34" charset="0"/>
              <a:buChar char="•"/>
            </a:pPr>
            <a:r>
              <a:rPr lang="en-US" sz="2000" dirty="0" err="1"/>
              <a:t>pytesseract</a:t>
            </a:r>
            <a:endParaRPr lang="en-US" sz="2000" b="1" dirty="0"/>
          </a:p>
          <a:p>
            <a:endParaRPr lang="en-US" sz="2000" b="1" dirty="0"/>
          </a:p>
          <a:p>
            <a:endParaRPr lang="en-US" sz="2000" b="1" dirty="0"/>
          </a:p>
        </p:txBody>
      </p:sp>
    </p:spTree>
    <p:extLst>
      <p:ext uri="{BB962C8B-B14F-4D97-AF65-F5344CB8AC3E}">
        <p14:creationId xmlns:p14="http://schemas.microsoft.com/office/powerpoint/2010/main" val="18237414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a:xfrm>
            <a:off x="685800" y="129039"/>
            <a:ext cx="10131425" cy="758663"/>
          </a:xfrm>
        </p:spPr>
        <p:txBody>
          <a:bodyPr/>
          <a:lstStyle/>
          <a:p>
            <a:pPr algn="ctr"/>
            <a:r>
              <a:rPr lang="en-US" b="1" dirty="0"/>
              <a:t>APPROACH</a:t>
            </a:r>
            <a:endParaRPr lang="en-IN" b="1" dirty="0"/>
          </a:p>
        </p:txBody>
      </p:sp>
      <p:sp>
        <p:nvSpPr>
          <p:cNvPr id="5" name="TextBox 4">
            <a:extLst>
              <a:ext uri="{FF2B5EF4-FFF2-40B4-BE49-F238E27FC236}">
                <a16:creationId xmlns:a16="http://schemas.microsoft.com/office/drawing/2014/main" id="{D88AD766-75B4-4463-8406-27477006882E}"/>
              </a:ext>
            </a:extLst>
          </p:cNvPr>
          <p:cNvSpPr txBox="1"/>
          <p:nvPr/>
        </p:nvSpPr>
        <p:spPr>
          <a:xfrm>
            <a:off x="2005012" y="1017978"/>
            <a:ext cx="7493000" cy="5940088"/>
          </a:xfrm>
          <a:prstGeom prst="rect">
            <a:avLst/>
          </a:prstGeom>
          <a:noFill/>
        </p:spPr>
        <p:txBody>
          <a:bodyPr wrap="square" rtlCol="0">
            <a:spAutoFit/>
          </a:bodyPr>
          <a:lstStyle/>
          <a:p>
            <a:r>
              <a:rPr lang="en-US" sz="2000" b="1" dirty="0"/>
              <a:t>ML MODELLING</a:t>
            </a:r>
          </a:p>
          <a:p>
            <a:r>
              <a:rPr lang="en-US" sz="2000" b="1" dirty="0"/>
              <a:t>	</a:t>
            </a:r>
          </a:p>
          <a:p>
            <a:r>
              <a:rPr lang="en-US" sz="2000" dirty="0"/>
              <a:t>	Combining CRAFT, Faster R-CNN, Tesseract, and Siamese neural network models.</a:t>
            </a:r>
          </a:p>
          <a:p>
            <a:endParaRPr lang="en-US" sz="2000" b="1" dirty="0"/>
          </a:p>
          <a:p>
            <a:pPr marL="457200" indent="-457200">
              <a:buAutoNum type="arabicParenR"/>
            </a:pPr>
            <a:r>
              <a:rPr lang="en-US" sz="2000" dirty="0"/>
              <a:t> Image </a:t>
            </a:r>
            <a:r>
              <a:rPr lang="en-US" sz="2000" dirty="0">
                <a:sym typeface="Wingdings" panose="05000000000000000000" pitchFamily="2" charset="2"/>
              </a:rPr>
              <a:t> CRAFT  Bounding boxes for each sentence</a:t>
            </a:r>
          </a:p>
          <a:p>
            <a:pPr marL="457200" indent="-457200">
              <a:buAutoNum type="arabicParenR"/>
            </a:pPr>
            <a:endParaRPr lang="en-US" sz="2000" dirty="0"/>
          </a:p>
          <a:p>
            <a:pPr marL="457200" indent="-457200">
              <a:buAutoNum type="arabicParenR"/>
            </a:pPr>
            <a:r>
              <a:rPr lang="en-US" sz="2000" dirty="0"/>
              <a:t>Image </a:t>
            </a:r>
            <a:r>
              <a:rPr lang="en-US" sz="2000" dirty="0">
                <a:sym typeface="Wingdings" panose="05000000000000000000" pitchFamily="2" charset="2"/>
              </a:rPr>
              <a:t> Faster R-CNN  R</a:t>
            </a:r>
            <a:r>
              <a:rPr lang="en-US" sz="2000" dirty="0"/>
              <a:t>egional bounding boxes of each label category</a:t>
            </a:r>
          </a:p>
          <a:p>
            <a:pPr marL="457200" indent="-457200">
              <a:buAutoNum type="arabicParenR"/>
            </a:pPr>
            <a:endParaRPr lang="en-US" sz="2000" dirty="0"/>
          </a:p>
          <a:p>
            <a:pPr marL="457200" indent="-457200">
              <a:buAutoNum type="arabicParenR"/>
            </a:pPr>
            <a:r>
              <a:rPr lang="en-US" sz="2000" dirty="0"/>
              <a:t>CRAFT output + Faster R-CNN output </a:t>
            </a:r>
            <a:r>
              <a:rPr lang="en-US" sz="2000" dirty="0">
                <a:sym typeface="Wingdings" panose="05000000000000000000" pitchFamily="2" charset="2"/>
              </a:rPr>
              <a:t> IOU scores  Classify Labels</a:t>
            </a:r>
          </a:p>
          <a:p>
            <a:pPr marL="457200" indent="-457200">
              <a:buAutoNum type="arabicParenR"/>
            </a:pPr>
            <a:endParaRPr lang="en-US" sz="2000" dirty="0">
              <a:sym typeface="Wingdings" panose="05000000000000000000" pitchFamily="2" charset="2"/>
            </a:endParaRPr>
          </a:p>
          <a:p>
            <a:r>
              <a:rPr lang="en-US" sz="2000" dirty="0"/>
              <a:t>4)     Image of each sentence </a:t>
            </a:r>
            <a:r>
              <a:rPr lang="en-US" sz="2000" dirty="0">
                <a:sym typeface="Wingdings" panose="05000000000000000000" pitchFamily="2" charset="2"/>
              </a:rPr>
              <a:t> Tesseract Word bounding boxes &amp; translations.</a:t>
            </a:r>
          </a:p>
          <a:p>
            <a:endParaRPr lang="en-US" sz="2000" dirty="0">
              <a:sym typeface="Wingdings" panose="05000000000000000000" pitchFamily="2" charset="2"/>
            </a:endParaRPr>
          </a:p>
          <a:p>
            <a:r>
              <a:rPr lang="en-US" sz="2000" dirty="0">
                <a:sym typeface="Wingdings" panose="05000000000000000000" pitchFamily="2" charset="2"/>
              </a:rPr>
              <a:t>5)     Bounding boxes + label + translation  LSTM + Siamese Neural Network  Key-Value Linking.</a:t>
            </a:r>
          </a:p>
          <a:p>
            <a:pPr marL="457200" indent="-457200">
              <a:buAutoNum type="arabicParenR"/>
            </a:pPr>
            <a:endParaRPr lang="en-US" sz="2000" dirty="0"/>
          </a:p>
        </p:txBody>
      </p:sp>
    </p:spTree>
    <p:extLst>
      <p:ext uri="{BB962C8B-B14F-4D97-AF65-F5344CB8AC3E}">
        <p14:creationId xmlns:p14="http://schemas.microsoft.com/office/powerpoint/2010/main" val="2591228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9BFA545-A170-4CA3-8B52-2395BD6AB529}"/>
              </a:ext>
            </a:extLst>
          </p:cNvPr>
          <p:cNvPicPr>
            <a:picLocks noChangeAspect="1"/>
          </p:cNvPicPr>
          <p:nvPr/>
        </p:nvPicPr>
        <p:blipFill>
          <a:blip r:embed="rId3"/>
          <a:stretch>
            <a:fillRect/>
          </a:stretch>
        </p:blipFill>
        <p:spPr>
          <a:xfrm>
            <a:off x="2212364" y="0"/>
            <a:ext cx="7767271" cy="6858000"/>
          </a:xfrm>
          <a:prstGeom prst="rect">
            <a:avLst/>
          </a:prstGeom>
        </p:spPr>
      </p:pic>
    </p:spTree>
    <p:extLst>
      <p:ext uri="{BB962C8B-B14F-4D97-AF65-F5344CB8AC3E}">
        <p14:creationId xmlns:p14="http://schemas.microsoft.com/office/powerpoint/2010/main" val="3838720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8AD766-75B4-4463-8406-27477006882E}"/>
              </a:ext>
            </a:extLst>
          </p:cNvPr>
          <p:cNvSpPr txBox="1"/>
          <p:nvPr/>
        </p:nvSpPr>
        <p:spPr>
          <a:xfrm>
            <a:off x="2349500" y="49719"/>
            <a:ext cx="7493000" cy="7786747"/>
          </a:xfrm>
          <a:prstGeom prst="rect">
            <a:avLst/>
          </a:prstGeom>
          <a:noFill/>
        </p:spPr>
        <p:txBody>
          <a:bodyPr wrap="square" rtlCol="0">
            <a:spAutoFit/>
          </a:bodyPr>
          <a:lstStyle/>
          <a:p>
            <a:r>
              <a:rPr lang="en-US" sz="2000" b="1" dirty="0"/>
              <a:t>WEB APP</a:t>
            </a:r>
          </a:p>
          <a:p>
            <a:endParaRPr lang="en-US" sz="2000" b="1" dirty="0"/>
          </a:p>
          <a:p>
            <a:pPr marL="457200" indent="-457200">
              <a:buAutoNum type="arabicParenR"/>
            </a:pPr>
            <a:r>
              <a:rPr lang="en-IN" sz="2000" b="1" dirty="0"/>
              <a:t>BACKEND :</a:t>
            </a:r>
          </a:p>
          <a:p>
            <a:pPr marL="457200" indent="-457200">
              <a:buAutoNum type="arabicParenR"/>
            </a:pPr>
            <a:endParaRPr lang="en-IN" sz="2000" b="1" dirty="0"/>
          </a:p>
          <a:p>
            <a:pPr marL="914400" lvl="1" indent="-457200">
              <a:buFont typeface="Arial" panose="020B0604020202020204" pitchFamily="34" charset="0"/>
              <a:buChar char="•"/>
            </a:pPr>
            <a:r>
              <a:rPr lang="en-US" sz="2000" dirty="0"/>
              <a:t>Flask is used to handle all the requests and to handle transfer data between server and client.</a:t>
            </a:r>
          </a:p>
          <a:p>
            <a:pPr marL="914400" lvl="1" indent="-457200">
              <a:buFont typeface="Arial" panose="020B0604020202020204" pitchFamily="34" charset="0"/>
              <a:buChar char="•"/>
            </a:pPr>
            <a:r>
              <a:rPr lang="en-US" sz="2000" dirty="0"/>
              <a:t>pdf2image library is used to convert pdf files into JPEG format with the help of </a:t>
            </a:r>
            <a:r>
              <a:rPr lang="en-US" sz="2000" dirty="0" err="1"/>
              <a:t>poppler</a:t>
            </a:r>
            <a:r>
              <a:rPr lang="en-US" sz="2000" dirty="0"/>
              <a:t>-utils.</a:t>
            </a:r>
          </a:p>
          <a:p>
            <a:pPr marL="914400" lvl="1" indent="-457200">
              <a:buFont typeface="Arial" panose="020B0604020202020204" pitchFamily="34" charset="0"/>
              <a:buChar char="•"/>
            </a:pPr>
            <a:r>
              <a:rPr lang="en-US" sz="2000" dirty="0"/>
              <a:t>It is then hosted in Azure VM after setting up all the dependencies and requirements in the machine</a:t>
            </a:r>
            <a:endParaRPr lang="en-IN" sz="2000" b="1" dirty="0"/>
          </a:p>
          <a:p>
            <a:r>
              <a:rPr lang="en-IN" sz="2000" b="1" dirty="0"/>
              <a:t>	</a:t>
            </a:r>
            <a:endParaRPr lang="en-IN" sz="2000" dirty="0"/>
          </a:p>
          <a:p>
            <a:r>
              <a:rPr lang="en-IN" sz="2000" b="1" dirty="0"/>
              <a:t>2) FRONTEND :</a:t>
            </a:r>
          </a:p>
          <a:p>
            <a:endParaRPr lang="en-IN" sz="2000" b="1" dirty="0"/>
          </a:p>
          <a:p>
            <a:pPr marL="800100" lvl="1" indent="-342900">
              <a:buFont typeface="Arial" panose="020B0604020202020204" pitchFamily="34" charset="0"/>
              <a:buChar char="•"/>
            </a:pPr>
            <a:r>
              <a:rPr lang="en-US" sz="2000" dirty="0"/>
              <a:t>Bootstrap, a CSS framework, is used to design a responsive website that is compatible with almost all screen sizes. </a:t>
            </a:r>
          </a:p>
          <a:p>
            <a:pPr marL="800100" lvl="1" indent="-342900">
              <a:buFont typeface="Arial" panose="020B0604020202020204" pitchFamily="34" charset="0"/>
              <a:buChar char="•"/>
            </a:pPr>
            <a:r>
              <a:rPr lang="en-US" sz="2000" dirty="0"/>
              <a:t>Drag and Drop features makes the uploading process easier.</a:t>
            </a:r>
          </a:p>
          <a:p>
            <a:pPr marL="800100" lvl="1" indent="-342900">
              <a:buFont typeface="Arial" panose="020B0604020202020204" pitchFamily="34" charset="0"/>
              <a:buChar char="•"/>
            </a:pPr>
            <a:r>
              <a:rPr lang="en-US" sz="2000" dirty="0"/>
              <a:t>Progress bar informs the user about the current progress in the entire ML pipeline</a:t>
            </a:r>
          </a:p>
          <a:p>
            <a:pPr marL="800100" lvl="1" indent="-342900">
              <a:buFont typeface="Arial" panose="020B0604020202020204" pitchFamily="34" charset="0"/>
              <a:buChar char="•"/>
            </a:pPr>
            <a:r>
              <a:rPr lang="en-US" sz="2000" dirty="0" err="1"/>
              <a:t>Annotorious</a:t>
            </a:r>
            <a:r>
              <a:rPr lang="en-US" sz="2000" dirty="0"/>
              <a:t>, a </a:t>
            </a:r>
            <a:r>
              <a:rPr lang="en-US" sz="2000" dirty="0" err="1"/>
              <a:t>Javascript</a:t>
            </a:r>
            <a:r>
              <a:rPr lang="en-US" sz="2000" dirty="0"/>
              <a:t> framework, is used to create an interactive UI to adjust or annotate the documents either from the model output or from scratch. Users can also download the final data in the .txt format whenever needed.</a:t>
            </a:r>
            <a:endParaRPr lang="en-IN" sz="2000" b="1" dirty="0"/>
          </a:p>
          <a:p>
            <a:pPr marL="800100" lvl="1" indent="-342900">
              <a:buFont typeface="Arial" panose="020B0604020202020204" pitchFamily="34" charset="0"/>
              <a:buChar char="•"/>
            </a:pPr>
            <a:endParaRPr lang="en-US" sz="2000" dirty="0"/>
          </a:p>
          <a:p>
            <a:pPr marL="457200" indent="-457200">
              <a:buAutoNum type="arabicParenR"/>
            </a:pPr>
            <a:endParaRPr lang="en-IN" sz="2000" b="1" dirty="0"/>
          </a:p>
          <a:p>
            <a:endParaRPr lang="en-IN" sz="2000" dirty="0"/>
          </a:p>
        </p:txBody>
      </p:sp>
    </p:spTree>
    <p:extLst>
      <p:ext uri="{BB962C8B-B14F-4D97-AF65-F5344CB8AC3E}">
        <p14:creationId xmlns:p14="http://schemas.microsoft.com/office/powerpoint/2010/main" val="3175617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85389-5E4B-498C-BE30-459D1125E33C}"/>
              </a:ext>
            </a:extLst>
          </p:cNvPr>
          <p:cNvSpPr>
            <a:spLocks noGrp="1"/>
          </p:cNvSpPr>
          <p:nvPr>
            <p:ph type="title"/>
          </p:nvPr>
        </p:nvSpPr>
        <p:spPr/>
        <p:txBody>
          <a:bodyPr/>
          <a:lstStyle/>
          <a:p>
            <a:pPr algn="ctr"/>
            <a:r>
              <a:rPr lang="en-US" b="1" dirty="0"/>
              <a:t>MODEL STRUCTURE</a:t>
            </a:r>
            <a:endParaRPr lang="en-IN" b="1" dirty="0"/>
          </a:p>
        </p:txBody>
      </p:sp>
      <p:sp>
        <p:nvSpPr>
          <p:cNvPr id="5" name="TextBox 4">
            <a:extLst>
              <a:ext uri="{FF2B5EF4-FFF2-40B4-BE49-F238E27FC236}">
                <a16:creationId xmlns:a16="http://schemas.microsoft.com/office/drawing/2014/main" id="{D88AD766-75B4-4463-8406-27477006882E}"/>
              </a:ext>
            </a:extLst>
          </p:cNvPr>
          <p:cNvSpPr txBox="1"/>
          <p:nvPr/>
        </p:nvSpPr>
        <p:spPr>
          <a:xfrm>
            <a:off x="2005013" y="2065867"/>
            <a:ext cx="7493000" cy="4185761"/>
          </a:xfrm>
          <a:prstGeom prst="rect">
            <a:avLst/>
          </a:prstGeom>
          <a:noFill/>
        </p:spPr>
        <p:txBody>
          <a:bodyPr wrap="square" rtlCol="0">
            <a:spAutoFit/>
          </a:bodyPr>
          <a:lstStyle/>
          <a:p>
            <a:r>
              <a:rPr lang="en-US" sz="2600" b="1" dirty="0"/>
              <a:t>CRAFT</a:t>
            </a:r>
          </a:p>
          <a:p>
            <a:endParaRPr lang="en-US" sz="2000" b="1" dirty="0"/>
          </a:p>
          <a:p>
            <a:r>
              <a:rPr lang="en-US" sz="2000" dirty="0"/>
              <a:t>	Character-Region Awareness For Text detection localizes the individual character regions and links the detected characters to a text instance. It is also multi-lingual, making it easier to expand the project target to multiple languages.</a:t>
            </a:r>
          </a:p>
          <a:p>
            <a:endParaRPr lang="en-US" sz="2000" dirty="0"/>
          </a:p>
          <a:p>
            <a:r>
              <a:rPr lang="en-US" sz="2000" dirty="0"/>
              <a:t>	CRAFT adopts a fully convolutional network architecture based on VGG-16 as its backbone. In simple words, VGG16 is essentially the feature extracting architecture used to encode the network’s input into a particular feature representation. The decoding segment of the CRAFT network is similar to </a:t>
            </a:r>
            <a:r>
              <a:rPr lang="en-US" sz="2000" dirty="0" err="1"/>
              <a:t>UNet</a:t>
            </a:r>
            <a:r>
              <a:rPr lang="en-US" sz="2000" dirty="0"/>
              <a:t>. It has skip connections that aggregate low-level features.</a:t>
            </a:r>
          </a:p>
        </p:txBody>
      </p:sp>
    </p:spTree>
    <p:extLst>
      <p:ext uri="{BB962C8B-B14F-4D97-AF65-F5344CB8AC3E}">
        <p14:creationId xmlns:p14="http://schemas.microsoft.com/office/powerpoint/2010/main" val="31954695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{1CB23AFD-24BE-4B93-A585-A19232663360}tf03457452</Template>
  <TotalTime>778</TotalTime>
  <Words>3367</Words>
  <Application>Microsoft Office PowerPoint</Application>
  <PresentationFormat>Widescreen</PresentationFormat>
  <Paragraphs>299</Paragraphs>
  <Slides>27</Slides>
  <Notes>27</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Celestial</vt:lpstr>
      <vt:lpstr>Key-Value Pair Detection in Documents</vt:lpstr>
      <vt:lpstr>CONTENT</vt:lpstr>
      <vt:lpstr>Introduction</vt:lpstr>
      <vt:lpstr>TARGET</vt:lpstr>
      <vt:lpstr>Dependencies and Requirements</vt:lpstr>
      <vt:lpstr>APPROACH</vt:lpstr>
      <vt:lpstr>PowerPoint Presentation</vt:lpstr>
      <vt:lpstr>PowerPoint Presentation</vt:lpstr>
      <vt:lpstr>MODEL STRUCTURE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Predict &amp; Evaluate</vt:lpstr>
      <vt:lpstr>PowerPoint Presentation</vt:lpstr>
      <vt:lpstr>WEB APP</vt:lpstr>
      <vt:lpstr>PowerPoint Presentation</vt:lpstr>
      <vt:lpstr>DEPLOYING WEB APP</vt:lpstr>
      <vt:lpstr>PowerPoint Presentation</vt:lpstr>
      <vt:lpstr>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Key-Value Pair Detection in Documents</dc:title>
  <dc:creator>Frozen Wolf</dc:creator>
  <cp:lastModifiedBy>Frozen Wolf</cp:lastModifiedBy>
  <cp:revision>100</cp:revision>
  <dcterms:created xsi:type="dcterms:W3CDTF">2022-01-14T09:14:02Z</dcterms:created>
  <dcterms:modified xsi:type="dcterms:W3CDTF">2022-01-15T09:13:09Z</dcterms:modified>
</cp:coreProperties>
</file>

<file path=docProps/thumbnail.jpeg>
</file>